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60"/>
  </p:notesMasterIdLst>
  <p:sldIdLst>
    <p:sldId id="291" r:id="rId4"/>
    <p:sldId id="294" r:id="rId5"/>
    <p:sldId id="295" r:id="rId6"/>
    <p:sldId id="297" r:id="rId7"/>
    <p:sldId id="298" r:id="rId8"/>
    <p:sldId id="299"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323" r:id="rId32"/>
    <p:sldId id="324" r:id="rId33"/>
    <p:sldId id="329" r:id="rId34"/>
    <p:sldId id="328" r:id="rId35"/>
    <p:sldId id="327" r:id="rId36"/>
    <p:sldId id="330" r:id="rId37"/>
    <p:sldId id="331" r:id="rId38"/>
    <p:sldId id="333" r:id="rId39"/>
    <p:sldId id="334" r:id="rId40"/>
    <p:sldId id="326" r:id="rId41"/>
    <p:sldId id="335" r:id="rId42"/>
    <p:sldId id="336" r:id="rId43"/>
    <p:sldId id="337" r:id="rId44"/>
    <p:sldId id="338" r:id="rId45"/>
    <p:sldId id="339" r:id="rId46"/>
    <p:sldId id="340" r:id="rId47"/>
    <p:sldId id="341" r:id="rId48"/>
    <p:sldId id="342" r:id="rId49"/>
    <p:sldId id="343" r:id="rId50"/>
    <p:sldId id="344" r:id="rId51"/>
    <p:sldId id="345" r:id="rId52"/>
    <p:sldId id="346" r:id="rId53"/>
    <p:sldId id="348" r:id="rId54"/>
    <p:sldId id="347" r:id="rId55"/>
    <p:sldId id="349" r:id="rId56"/>
    <p:sldId id="350" r:id="rId57"/>
    <p:sldId id="351" r:id="rId58"/>
    <p:sldId id="35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7" userDrawn="1">
          <p15:clr>
            <a:srgbClr val="A4A3A4"/>
          </p15:clr>
        </p15:guide>
        <p15:guide id="2" pos="370" userDrawn="1">
          <p15:clr>
            <a:srgbClr val="A4A3A4"/>
          </p15:clr>
        </p15:guide>
        <p15:guide id="3" pos="7310" userDrawn="1">
          <p15:clr>
            <a:srgbClr val="A4A3A4"/>
          </p15:clr>
        </p15:guide>
        <p15:guide id="4" orient="horz" pos="572" userDrawn="1">
          <p15:clr>
            <a:srgbClr val="A4A3A4"/>
          </p15:clr>
        </p15:guide>
        <p15:guide id="5" orient="horz" pos="37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7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06"/>
    <p:restoredTop sz="95982"/>
  </p:normalViewPr>
  <p:slideViewPr>
    <p:cSldViewPr snapToGrid="0">
      <p:cViewPr varScale="1">
        <p:scale>
          <a:sx n="136" d="100"/>
          <a:sy n="136" d="100"/>
        </p:scale>
        <p:origin x="259" y="116"/>
      </p:cViewPr>
      <p:guideLst>
        <p:guide orient="horz" pos="777"/>
        <p:guide pos="370"/>
        <p:guide pos="7310"/>
        <p:guide orient="horz" pos="572"/>
        <p:guide orient="horz" pos="37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D2806B-2165-4AE0-A8E4-31D34A4638EF}" type="datetimeFigureOut">
              <a:rPr lang="en-CA" smtClean="0"/>
              <a:t>2023-07-25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C74087-0FC1-4949-85BC-FE38376F7F6B}" type="slidenum">
              <a:rPr lang="en-CA" smtClean="0"/>
              <a:t>‹#›</a:t>
            </a:fld>
            <a:endParaRPr lang="en-CA"/>
          </a:p>
        </p:txBody>
      </p:sp>
    </p:spTree>
    <p:extLst>
      <p:ext uri="{BB962C8B-B14F-4D97-AF65-F5344CB8AC3E}">
        <p14:creationId xmlns:p14="http://schemas.microsoft.com/office/powerpoint/2010/main" val="3149613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dirty="0"/>
          </a:p>
        </p:txBody>
      </p:sp>
      <p:sp>
        <p:nvSpPr>
          <p:cNvPr id="4" name="投影片編號版面配置區 3"/>
          <p:cNvSpPr>
            <a:spLocks noGrp="1"/>
          </p:cNvSpPr>
          <p:nvPr>
            <p:ph type="sldNum" sz="quarter" idx="5"/>
          </p:nvPr>
        </p:nvSpPr>
        <p:spPr/>
        <p:txBody>
          <a:bodyPr/>
          <a:lstStyle/>
          <a:p>
            <a:fld id="{8DC74087-0FC1-4949-85BC-FE38376F7F6B}" type="slidenum">
              <a:rPr lang="en-CA" smtClean="0"/>
              <a:t>25</a:t>
            </a:fld>
            <a:endParaRPr lang="en-CA"/>
          </a:p>
        </p:txBody>
      </p:sp>
    </p:spTree>
    <p:extLst>
      <p:ext uri="{BB962C8B-B14F-4D97-AF65-F5344CB8AC3E}">
        <p14:creationId xmlns:p14="http://schemas.microsoft.com/office/powerpoint/2010/main" val="994306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dirty="0"/>
          </a:p>
        </p:txBody>
      </p:sp>
      <p:sp>
        <p:nvSpPr>
          <p:cNvPr id="4" name="投影片編號版面配置區 3"/>
          <p:cNvSpPr>
            <a:spLocks noGrp="1"/>
          </p:cNvSpPr>
          <p:nvPr>
            <p:ph type="sldNum" sz="quarter" idx="5"/>
          </p:nvPr>
        </p:nvSpPr>
        <p:spPr/>
        <p:txBody>
          <a:bodyPr/>
          <a:lstStyle/>
          <a:p>
            <a:fld id="{8DC74087-0FC1-4949-85BC-FE38376F7F6B}" type="slidenum">
              <a:rPr lang="en-CA" smtClean="0"/>
              <a:t>53</a:t>
            </a:fld>
            <a:endParaRPr lang="en-CA"/>
          </a:p>
        </p:txBody>
      </p:sp>
    </p:spTree>
    <p:extLst>
      <p:ext uri="{BB962C8B-B14F-4D97-AF65-F5344CB8AC3E}">
        <p14:creationId xmlns:p14="http://schemas.microsoft.com/office/powerpoint/2010/main" val="76871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dirty="0"/>
          </a:p>
        </p:txBody>
      </p:sp>
      <p:sp>
        <p:nvSpPr>
          <p:cNvPr id="4" name="投影片編號版面配置區 3"/>
          <p:cNvSpPr>
            <a:spLocks noGrp="1"/>
          </p:cNvSpPr>
          <p:nvPr>
            <p:ph type="sldNum" sz="quarter" idx="5"/>
          </p:nvPr>
        </p:nvSpPr>
        <p:spPr/>
        <p:txBody>
          <a:bodyPr/>
          <a:lstStyle/>
          <a:p>
            <a:fld id="{8DC74087-0FC1-4949-85BC-FE38376F7F6B}" type="slidenum">
              <a:rPr lang="en-CA" smtClean="0"/>
              <a:t>54</a:t>
            </a:fld>
            <a:endParaRPr lang="en-CA"/>
          </a:p>
        </p:txBody>
      </p:sp>
    </p:spTree>
    <p:extLst>
      <p:ext uri="{BB962C8B-B14F-4D97-AF65-F5344CB8AC3E}">
        <p14:creationId xmlns:p14="http://schemas.microsoft.com/office/powerpoint/2010/main" val="3589017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dirty="0"/>
          </a:p>
        </p:txBody>
      </p:sp>
      <p:sp>
        <p:nvSpPr>
          <p:cNvPr id="4" name="投影片編號版面配置區 3"/>
          <p:cNvSpPr>
            <a:spLocks noGrp="1"/>
          </p:cNvSpPr>
          <p:nvPr>
            <p:ph type="sldNum" sz="quarter" idx="5"/>
          </p:nvPr>
        </p:nvSpPr>
        <p:spPr/>
        <p:txBody>
          <a:bodyPr/>
          <a:lstStyle/>
          <a:p>
            <a:fld id="{8DC74087-0FC1-4949-85BC-FE38376F7F6B}" type="slidenum">
              <a:rPr lang="en-CA" smtClean="0"/>
              <a:t>55</a:t>
            </a:fld>
            <a:endParaRPr lang="en-CA"/>
          </a:p>
        </p:txBody>
      </p:sp>
    </p:spTree>
    <p:extLst>
      <p:ext uri="{BB962C8B-B14F-4D97-AF65-F5344CB8AC3E}">
        <p14:creationId xmlns:p14="http://schemas.microsoft.com/office/powerpoint/2010/main" val="3980654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dirty="0"/>
          </a:p>
        </p:txBody>
      </p:sp>
      <p:sp>
        <p:nvSpPr>
          <p:cNvPr id="4" name="投影片編號版面配置區 3"/>
          <p:cNvSpPr>
            <a:spLocks noGrp="1"/>
          </p:cNvSpPr>
          <p:nvPr>
            <p:ph type="sldNum" sz="quarter" idx="5"/>
          </p:nvPr>
        </p:nvSpPr>
        <p:spPr/>
        <p:txBody>
          <a:bodyPr/>
          <a:lstStyle/>
          <a:p>
            <a:fld id="{8DC74087-0FC1-4949-85BC-FE38376F7F6B}" type="slidenum">
              <a:rPr lang="en-CA" smtClean="0"/>
              <a:t>56</a:t>
            </a:fld>
            <a:endParaRPr lang="en-CA"/>
          </a:p>
        </p:txBody>
      </p:sp>
    </p:spTree>
    <p:extLst>
      <p:ext uri="{BB962C8B-B14F-4D97-AF65-F5344CB8AC3E}">
        <p14:creationId xmlns:p14="http://schemas.microsoft.com/office/powerpoint/2010/main" val="2886053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dirty="0"/>
          </a:p>
        </p:txBody>
      </p:sp>
      <p:sp>
        <p:nvSpPr>
          <p:cNvPr id="4" name="投影片編號版面配置區 3"/>
          <p:cNvSpPr>
            <a:spLocks noGrp="1"/>
          </p:cNvSpPr>
          <p:nvPr>
            <p:ph type="sldNum" sz="quarter" idx="5"/>
          </p:nvPr>
        </p:nvSpPr>
        <p:spPr/>
        <p:txBody>
          <a:bodyPr/>
          <a:lstStyle/>
          <a:p>
            <a:fld id="{8DC74087-0FC1-4949-85BC-FE38376F7F6B}" type="slidenum">
              <a:rPr lang="en-CA" smtClean="0"/>
              <a:t>26</a:t>
            </a:fld>
            <a:endParaRPr lang="en-CA"/>
          </a:p>
        </p:txBody>
      </p:sp>
    </p:spTree>
    <p:extLst>
      <p:ext uri="{BB962C8B-B14F-4D97-AF65-F5344CB8AC3E}">
        <p14:creationId xmlns:p14="http://schemas.microsoft.com/office/powerpoint/2010/main" val="2468887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dirty="0"/>
          </a:p>
        </p:txBody>
      </p:sp>
      <p:sp>
        <p:nvSpPr>
          <p:cNvPr id="4" name="投影片編號版面配置區 3"/>
          <p:cNvSpPr>
            <a:spLocks noGrp="1"/>
          </p:cNvSpPr>
          <p:nvPr>
            <p:ph type="sldNum" sz="quarter" idx="5"/>
          </p:nvPr>
        </p:nvSpPr>
        <p:spPr/>
        <p:txBody>
          <a:bodyPr/>
          <a:lstStyle/>
          <a:p>
            <a:fld id="{8DC74087-0FC1-4949-85BC-FE38376F7F6B}" type="slidenum">
              <a:rPr lang="en-CA" smtClean="0"/>
              <a:t>27</a:t>
            </a:fld>
            <a:endParaRPr lang="en-CA"/>
          </a:p>
        </p:txBody>
      </p:sp>
    </p:spTree>
    <p:extLst>
      <p:ext uri="{BB962C8B-B14F-4D97-AF65-F5344CB8AC3E}">
        <p14:creationId xmlns:p14="http://schemas.microsoft.com/office/powerpoint/2010/main" val="3219122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dirty="0"/>
          </a:p>
        </p:txBody>
      </p:sp>
      <p:sp>
        <p:nvSpPr>
          <p:cNvPr id="4" name="投影片編號版面配置區 3"/>
          <p:cNvSpPr>
            <a:spLocks noGrp="1"/>
          </p:cNvSpPr>
          <p:nvPr>
            <p:ph type="sldNum" sz="quarter" idx="5"/>
          </p:nvPr>
        </p:nvSpPr>
        <p:spPr/>
        <p:txBody>
          <a:bodyPr/>
          <a:lstStyle/>
          <a:p>
            <a:fld id="{8DC74087-0FC1-4949-85BC-FE38376F7F6B}" type="slidenum">
              <a:rPr lang="en-CA" smtClean="0"/>
              <a:t>28</a:t>
            </a:fld>
            <a:endParaRPr lang="en-CA"/>
          </a:p>
        </p:txBody>
      </p:sp>
    </p:spTree>
    <p:extLst>
      <p:ext uri="{BB962C8B-B14F-4D97-AF65-F5344CB8AC3E}">
        <p14:creationId xmlns:p14="http://schemas.microsoft.com/office/powerpoint/2010/main" val="517008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40AF-40F2-43EF-A424-FBD5620B0B3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ECD4490-21DB-4A8D-BE3A-5ADB9EBADA3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C0BBF8A-0B5A-49D8-98BB-00CDE5BBFCF6}"/>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2023-07-25</a:t>
            </a:fld>
            <a:endParaRPr lang="en-CA"/>
          </a:p>
        </p:txBody>
      </p:sp>
      <p:sp>
        <p:nvSpPr>
          <p:cNvPr id="5" name="Footer Placeholder 4">
            <a:extLst>
              <a:ext uri="{FF2B5EF4-FFF2-40B4-BE49-F238E27FC236}">
                <a16:creationId xmlns:a16="http://schemas.microsoft.com/office/drawing/2014/main" id="{588CF7AA-B1E9-49F6-B6DF-7EBF70C4E6A2}"/>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4A429579-92F0-4246-BB4F-B79939A62067}"/>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1864986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88D64-F586-458D-92BC-C918883B8FF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6D8591A-31B2-4156-A090-46A956FFDCC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F788D86-A4CC-4D2E-A24D-6E8B0F5829BD}"/>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2023-07-25</a:t>
            </a:fld>
            <a:endParaRPr lang="en-CA"/>
          </a:p>
        </p:txBody>
      </p:sp>
      <p:sp>
        <p:nvSpPr>
          <p:cNvPr id="5" name="Footer Placeholder 4">
            <a:extLst>
              <a:ext uri="{FF2B5EF4-FFF2-40B4-BE49-F238E27FC236}">
                <a16:creationId xmlns:a16="http://schemas.microsoft.com/office/drawing/2014/main" id="{013475D1-4BC7-4134-92FA-5FC08E894F59}"/>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2F0F9DE1-73AF-4D6F-AE13-139BCE3A811C}"/>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3611160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36DB-4F9B-4205-9A9D-432D62D4F891}"/>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5786C0F-C26E-4AD4-B759-85F8197B167E}"/>
              </a:ext>
            </a:extLst>
          </p:cNvPr>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ECC5F2B-9C06-46A1-937F-C201A01AD17C}"/>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2023-07-25</a:t>
            </a:fld>
            <a:endParaRPr lang="en-CA"/>
          </a:p>
        </p:txBody>
      </p:sp>
      <p:sp>
        <p:nvSpPr>
          <p:cNvPr id="5" name="Footer Placeholder 4">
            <a:extLst>
              <a:ext uri="{FF2B5EF4-FFF2-40B4-BE49-F238E27FC236}">
                <a16:creationId xmlns:a16="http://schemas.microsoft.com/office/drawing/2014/main" id="{372C7A0E-C6A9-4B54-BE75-B1D9D7746998}"/>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D48BBF28-BAD1-426B-A7B4-F4FC45A27308}"/>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2464740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395367" y="953725"/>
            <a:ext cx="11341260"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96338" y="205740"/>
            <a:ext cx="11527367"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85233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Section Title">
    <p:bg>
      <p:bgRef idx="1001">
        <a:schemeClr val="bg2"/>
      </p:bgRef>
    </p:bg>
    <p:spTree>
      <p:nvGrpSpPr>
        <p:cNvPr id="1" name=""/>
        <p:cNvGrpSpPr/>
        <p:nvPr/>
      </p:nvGrpSpPr>
      <p:grpSpPr>
        <a:xfrm>
          <a:off x="0" y="0"/>
          <a:ext cx="0" cy="0"/>
          <a:chOff x="0" y="0"/>
          <a:chExt cx="0" cy="0"/>
        </a:xfrm>
      </p:grpSpPr>
      <p:sp>
        <p:nvSpPr>
          <p:cNvPr id="5" name="Title 1"/>
          <p:cNvSpPr>
            <a:spLocks noGrp="1"/>
          </p:cNvSpPr>
          <p:nvPr>
            <p:ph type="ctrTitle"/>
          </p:nvPr>
        </p:nvSpPr>
        <p:spPr>
          <a:xfrm>
            <a:off x="1524000" y="2817019"/>
            <a:ext cx="9144000" cy="1223963"/>
          </a:xfrm>
        </p:spPr>
        <p:txBody>
          <a:bodyPr anchor="ctr">
            <a:normAutofit/>
          </a:bodyPr>
          <a:lstStyle>
            <a:lvl1pPr algn="ctr">
              <a:defRPr sz="4800">
                <a:solidFill>
                  <a:srgbClr val="FA621C"/>
                </a:solidFill>
              </a:defRPr>
            </a:lvl1pPr>
          </a:lstStyle>
          <a:p>
            <a:r>
              <a:rPr lang="en-US"/>
              <a:t>Click to edit Master title style</a:t>
            </a:r>
            <a:endParaRPr lang="en-CA"/>
          </a:p>
        </p:txBody>
      </p:sp>
    </p:spTree>
    <p:custDataLst>
      <p:tags r:id="rId1"/>
    </p:custDataLst>
    <p:extLst>
      <p:ext uri="{BB962C8B-B14F-4D97-AF65-F5344CB8AC3E}">
        <p14:creationId xmlns:p14="http://schemas.microsoft.com/office/powerpoint/2010/main" val="37009057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40AF-40F2-43EF-A424-FBD5620B0B3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ECD4490-21DB-4A8D-BE3A-5ADB9EBADA3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C0BBF8A-0B5A-49D8-98BB-00CDE5BBFCF6}"/>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2023-07-25</a:t>
            </a:fld>
            <a:endParaRPr lang="en-CA"/>
          </a:p>
        </p:txBody>
      </p:sp>
      <p:sp>
        <p:nvSpPr>
          <p:cNvPr id="5" name="Footer Placeholder 4">
            <a:extLst>
              <a:ext uri="{FF2B5EF4-FFF2-40B4-BE49-F238E27FC236}">
                <a16:creationId xmlns:a16="http://schemas.microsoft.com/office/drawing/2014/main" id="{588CF7AA-B1E9-49F6-B6DF-7EBF70C4E6A2}"/>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4A429579-92F0-4246-BB4F-B79939A62067}"/>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24812178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36D6A-CC4E-44A1-A4A0-28734A2F43D3}"/>
              </a:ext>
            </a:extLst>
          </p:cNvPr>
          <p:cNvSpPr>
            <a:spLocks noGrp="1"/>
          </p:cNvSpPr>
          <p:nvPr>
            <p:ph type="title"/>
          </p:nvPr>
        </p:nvSpPr>
        <p:spPr>
          <a:xfrm>
            <a:off x="587375" y="372519"/>
            <a:ext cx="10515600" cy="535531"/>
          </a:xfrm>
          <a:prstGeom prst="rect">
            <a:avLst/>
          </a:prstGeom>
        </p:spPr>
        <p:txBody>
          <a:bodyPr>
            <a:spAutoFit/>
          </a:bodyPr>
          <a:lstStyle>
            <a:lvl1pPr>
              <a:defRPr sz="3200">
                <a:solidFill>
                  <a:schemeClr val="accent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58E92C6-9271-4204-B09B-7D8100E26832}"/>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7135038-78E8-426D-84BA-837CFFBF34F2}"/>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2023-07-25</a:t>
            </a:fld>
            <a:endParaRPr lang="en-CA"/>
          </a:p>
        </p:txBody>
      </p:sp>
      <p:sp>
        <p:nvSpPr>
          <p:cNvPr id="5" name="Footer Placeholder 4">
            <a:extLst>
              <a:ext uri="{FF2B5EF4-FFF2-40B4-BE49-F238E27FC236}">
                <a16:creationId xmlns:a16="http://schemas.microsoft.com/office/drawing/2014/main" id="{BE6DF455-D88B-4335-B94C-2BF90A6B16C1}"/>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FA07994E-119B-47C2-9E8D-D0FBB1D50471}"/>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1748103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39442-F3FE-42EA-BEC2-D2F3AE8EFC9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D18E17E-267A-419A-A751-7CD8396B0E3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1703DBF-24FD-45B7-937A-792FF56C92AE}"/>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2023-07-25</a:t>
            </a:fld>
            <a:endParaRPr lang="en-CA"/>
          </a:p>
        </p:txBody>
      </p:sp>
      <p:sp>
        <p:nvSpPr>
          <p:cNvPr id="5" name="Footer Placeholder 4">
            <a:extLst>
              <a:ext uri="{FF2B5EF4-FFF2-40B4-BE49-F238E27FC236}">
                <a16:creationId xmlns:a16="http://schemas.microsoft.com/office/drawing/2014/main" id="{07C15F3F-569F-4771-B4ED-28DE178FBA97}"/>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86D0A3CB-0305-4CE0-95FE-B92072989BD5}"/>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1686760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A341-B8F9-4F43-90EB-DAB7AC41EEE3}"/>
              </a:ext>
            </a:extLst>
          </p:cNvPr>
          <p:cNvSpPr>
            <a:spLocks noGrp="1"/>
          </p:cNvSpPr>
          <p:nvPr>
            <p:ph type="title"/>
          </p:nvPr>
        </p:nvSpPr>
        <p:spPr>
          <a:xfrm>
            <a:off x="587375" y="372519"/>
            <a:ext cx="10515600" cy="535531"/>
          </a:xfrm>
          <a:prstGeom prst="rect">
            <a:avLst/>
          </a:prstGeom>
        </p:spPr>
        <p:txBody>
          <a:bodyPr>
            <a:spAutoFit/>
          </a:bodyPr>
          <a:lstStyle>
            <a:lvl1pPr>
              <a:defRPr sz="3200">
                <a:solidFill>
                  <a:schemeClr val="tx2"/>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4A01F5F-0DF9-4874-AA60-D190F80237D5}"/>
              </a:ext>
            </a:extLst>
          </p:cNvPr>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0B2CE84-6341-4CFB-BAAF-2A291FA95BB0}"/>
              </a:ext>
            </a:extLst>
          </p:cNvPr>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3B162D3-56E3-4E93-85D5-153F71D577DD}"/>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2023-07-25</a:t>
            </a:fld>
            <a:endParaRPr lang="en-CA"/>
          </a:p>
        </p:txBody>
      </p:sp>
      <p:sp>
        <p:nvSpPr>
          <p:cNvPr id="6" name="Footer Placeholder 5">
            <a:extLst>
              <a:ext uri="{FF2B5EF4-FFF2-40B4-BE49-F238E27FC236}">
                <a16:creationId xmlns:a16="http://schemas.microsoft.com/office/drawing/2014/main" id="{51C90F25-5305-42D3-8116-216331EB72AA}"/>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A64D5B12-F0FB-4481-9949-C531D66A3CA7}"/>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33709607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5006E-9612-4B5B-B9D6-319842F378CC}"/>
              </a:ext>
            </a:extLst>
          </p:cNvPr>
          <p:cNvSpPr>
            <a:spLocks noGrp="1"/>
          </p:cNvSpPr>
          <p:nvPr>
            <p:ph type="title"/>
          </p:nvPr>
        </p:nvSpPr>
        <p:spPr>
          <a:xfrm>
            <a:off x="587375" y="372519"/>
            <a:ext cx="10515600" cy="535531"/>
          </a:xfrm>
          <a:prstGeom prst="rect">
            <a:avLst/>
          </a:prstGeom>
        </p:spPr>
        <p:txBody>
          <a:bodyPr>
            <a:spAutoFit/>
          </a:bodyPr>
          <a:lstStyle>
            <a:lvl1pPr>
              <a:defRPr sz="3200">
                <a:solidFill>
                  <a:schemeClr val="tx2"/>
                </a:solidFill>
              </a:defRPr>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EA0239C-3A52-4BA2-9EA7-5153B67D3CC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299B155-DC71-4F26-B565-C2E9EBCDE289}"/>
              </a:ext>
            </a:extLst>
          </p:cNvPr>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5DE48D62-CF83-44B0-8129-54FAF5620D5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1FA1B36-252F-4195-B8E1-79F816A89818}"/>
              </a:ext>
            </a:extLst>
          </p:cNvPr>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2E4A17C-35CC-40ED-BAEF-87D258C51E49}"/>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2023-07-25</a:t>
            </a:fld>
            <a:endParaRPr lang="en-CA"/>
          </a:p>
        </p:txBody>
      </p:sp>
      <p:sp>
        <p:nvSpPr>
          <p:cNvPr id="8" name="Footer Placeholder 7">
            <a:extLst>
              <a:ext uri="{FF2B5EF4-FFF2-40B4-BE49-F238E27FC236}">
                <a16:creationId xmlns:a16="http://schemas.microsoft.com/office/drawing/2014/main" id="{00908122-560D-47B4-A7DC-8861A7101DC4}"/>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9" name="Slide Number Placeholder 8">
            <a:extLst>
              <a:ext uri="{FF2B5EF4-FFF2-40B4-BE49-F238E27FC236}">
                <a16:creationId xmlns:a16="http://schemas.microsoft.com/office/drawing/2014/main" id="{3104FF47-6DEE-4889-B131-EC047A70B90F}"/>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1393440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0E0F-B29B-440D-9283-D8598F0CB403}"/>
              </a:ext>
            </a:extLst>
          </p:cNvPr>
          <p:cNvSpPr>
            <a:spLocks noGrp="1"/>
          </p:cNvSpPr>
          <p:nvPr>
            <p:ph type="title"/>
          </p:nvPr>
        </p:nvSpPr>
        <p:spPr>
          <a:xfrm>
            <a:off x="587375" y="372519"/>
            <a:ext cx="10515600" cy="535531"/>
          </a:xfrm>
          <a:prstGeom prst="rect">
            <a:avLst/>
          </a:prstGeom>
        </p:spPr>
        <p:txBody>
          <a:bodyPr>
            <a:spAutoFit/>
          </a:bodyPr>
          <a:lstStyle>
            <a:lvl1pPr>
              <a:defRPr sz="3200">
                <a:solidFill>
                  <a:schemeClr val="accent1"/>
                </a:solidFill>
              </a:defRPr>
            </a:lvl1pPr>
          </a:lstStyle>
          <a:p>
            <a:r>
              <a:rPr lang="en-US"/>
              <a:t>Click to edit Master title style</a:t>
            </a:r>
            <a:endParaRPr lang="en-CA"/>
          </a:p>
        </p:txBody>
      </p:sp>
    </p:spTree>
    <p:extLst>
      <p:ext uri="{BB962C8B-B14F-4D97-AF65-F5344CB8AC3E}">
        <p14:creationId xmlns:p14="http://schemas.microsoft.com/office/powerpoint/2010/main" val="3791715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36D6A-CC4E-44A1-A4A0-28734A2F43D3}"/>
              </a:ext>
            </a:extLst>
          </p:cNvPr>
          <p:cNvSpPr>
            <a:spLocks noGrp="1"/>
          </p:cNvSpPr>
          <p:nvPr>
            <p:ph type="title"/>
          </p:nvPr>
        </p:nvSpPr>
        <p:spPr>
          <a:xfrm>
            <a:off x="838200" y="365125"/>
            <a:ext cx="10515600" cy="535531"/>
          </a:xfrm>
          <a:prstGeom prst="rect">
            <a:avLst/>
          </a:prstGeom>
        </p:spPr>
        <p:txBody>
          <a:bodyPr>
            <a:spAutoFit/>
          </a:bodyPr>
          <a:lstStyle>
            <a:lvl1pPr>
              <a:defRPr sz="3200">
                <a:solidFill>
                  <a:schemeClr val="accent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58E92C6-9271-4204-B09B-7D8100E26832}"/>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7135038-78E8-426D-84BA-837CFFBF34F2}"/>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2023-07-25</a:t>
            </a:fld>
            <a:endParaRPr lang="en-CA"/>
          </a:p>
        </p:txBody>
      </p:sp>
      <p:sp>
        <p:nvSpPr>
          <p:cNvPr id="5" name="Footer Placeholder 4">
            <a:extLst>
              <a:ext uri="{FF2B5EF4-FFF2-40B4-BE49-F238E27FC236}">
                <a16:creationId xmlns:a16="http://schemas.microsoft.com/office/drawing/2014/main" id="{BE6DF455-D88B-4335-B94C-2BF90A6B16C1}"/>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FA07994E-119B-47C2-9E8D-D0FBB1D50471}"/>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265146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015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3AFEF-A2DF-4C48-9412-2682A0CE65C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C9BAFE8-8664-4B71-80BC-207C5FBD974B}"/>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FFA1BA1-2FD9-49F4-95DE-5FC17F49BE1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43D4A3-596C-453B-88A8-149B2C85DAE0}"/>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2023-07-25</a:t>
            </a:fld>
            <a:endParaRPr lang="en-CA"/>
          </a:p>
        </p:txBody>
      </p:sp>
      <p:sp>
        <p:nvSpPr>
          <p:cNvPr id="6" name="Footer Placeholder 5">
            <a:extLst>
              <a:ext uri="{FF2B5EF4-FFF2-40B4-BE49-F238E27FC236}">
                <a16:creationId xmlns:a16="http://schemas.microsoft.com/office/drawing/2014/main" id="{86EB692B-7D6E-48CE-BBAE-C85810AB332A}"/>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C7756450-8C2F-4965-BA23-D07B2EC0BCF6}"/>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3443870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54423-CE78-4485-B704-1D9E5F49590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044A5C3-043E-48FE-ABEF-7D325245CED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490D58DC-2794-4A09-A864-7F4372F8239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D069AC-5355-446D-A0E3-7AEEDA9C1BB9}"/>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2023-07-25</a:t>
            </a:fld>
            <a:endParaRPr lang="en-CA"/>
          </a:p>
        </p:txBody>
      </p:sp>
      <p:sp>
        <p:nvSpPr>
          <p:cNvPr id="6" name="Footer Placeholder 5">
            <a:extLst>
              <a:ext uri="{FF2B5EF4-FFF2-40B4-BE49-F238E27FC236}">
                <a16:creationId xmlns:a16="http://schemas.microsoft.com/office/drawing/2014/main" id="{C37A63A0-611D-4848-8878-1F7DB1307B48}"/>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8E6008F5-7605-4852-9EA9-CF1955F523F8}"/>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39755432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88D64-F586-458D-92BC-C918883B8FF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6D8591A-31B2-4156-A090-46A956FFDCC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F788D86-A4CC-4D2E-A24D-6E8B0F5829BD}"/>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2023-07-25</a:t>
            </a:fld>
            <a:endParaRPr lang="en-CA"/>
          </a:p>
        </p:txBody>
      </p:sp>
      <p:sp>
        <p:nvSpPr>
          <p:cNvPr id="5" name="Footer Placeholder 4">
            <a:extLst>
              <a:ext uri="{FF2B5EF4-FFF2-40B4-BE49-F238E27FC236}">
                <a16:creationId xmlns:a16="http://schemas.microsoft.com/office/drawing/2014/main" id="{013475D1-4BC7-4134-92FA-5FC08E894F59}"/>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2F0F9DE1-73AF-4D6F-AE13-139BCE3A811C}"/>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23893124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36DB-4F9B-4205-9A9D-432D62D4F891}"/>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5786C0F-C26E-4AD4-B759-85F8197B167E}"/>
              </a:ext>
            </a:extLst>
          </p:cNvPr>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ECC5F2B-9C06-46A1-937F-C201A01AD17C}"/>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2023-07-25</a:t>
            </a:fld>
            <a:endParaRPr lang="en-CA"/>
          </a:p>
        </p:txBody>
      </p:sp>
      <p:sp>
        <p:nvSpPr>
          <p:cNvPr id="5" name="Footer Placeholder 4">
            <a:extLst>
              <a:ext uri="{FF2B5EF4-FFF2-40B4-BE49-F238E27FC236}">
                <a16:creationId xmlns:a16="http://schemas.microsoft.com/office/drawing/2014/main" id="{372C7A0E-C6A9-4B54-BE75-B1D9D7746998}"/>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D48BBF28-BAD1-426B-A7B4-F4FC45A27308}"/>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15171145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395367" y="953725"/>
            <a:ext cx="11341260"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96338" y="205740"/>
            <a:ext cx="11527367"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31218635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ection Title">
    <p:bg>
      <p:bgRef idx="1001">
        <a:schemeClr val="bg2"/>
      </p:bgRef>
    </p:bg>
    <p:spTree>
      <p:nvGrpSpPr>
        <p:cNvPr id="1" name=""/>
        <p:cNvGrpSpPr/>
        <p:nvPr/>
      </p:nvGrpSpPr>
      <p:grpSpPr>
        <a:xfrm>
          <a:off x="0" y="0"/>
          <a:ext cx="0" cy="0"/>
          <a:chOff x="0" y="0"/>
          <a:chExt cx="0" cy="0"/>
        </a:xfrm>
      </p:grpSpPr>
      <p:sp>
        <p:nvSpPr>
          <p:cNvPr id="5" name="Title 1"/>
          <p:cNvSpPr>
            <a:spLocks noGrp="1"/>
          </p:cNvSpPr>
          <p:nvPr>
            <p:ph type="ctrTitle"/>
          </p:nvPr>
        </p:nvSpPr>
        <p:spPr>
          <a:xfrm>
            <a:off x="1524000" y="2817019"/>
            <a:ext cx="9144000" cy="1223963"/>
          </a:xfrm>
        </p:spPr>
        <p:txBody>
          <a:bodyPr anchor="ctr">
            <a:normAutofit/>
          </a:bodyPr>
          <a:lstStyle>
            <a:lvl1pPr algn="ctr">
              <a:defRPr sz="4800">
                <a:solidFill>
                  <a:srgbClr val="FA621C"/>
                </a:solidFill>
              </a:defRPr>
            </a:lvl1pPr>
          </a:lstStyle>
          <a:p>
            <a:r>
              <a:rPr lang="en-US"/>
              <a:t>Click to edit Master title style</a:t>
            </a:r>
            <a:endParaRPr lang="en-CA"/>
          </a:p>
        </p:txBody>
      </p:sp>
    </p:spTree>
    <p:custDataLst>
      <p:tags r:id="rId1"/>
    </p:custDataLst>
    <p:extLst>
      <p:ext uri="{BB962C8B-B14F-4D97-AF65-F5344CB8AC3E}">
        <p14:creationId xmlns:p14="http://schemas.microsoft.com/office/powerpoint/2010/main" val="8345688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DCE14-34AF-4098-BAB6-7DF915EAA2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447442-A2B0-4F49-86F2-82375BB45118}"/>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19EAA3-6D1B-4327-9658-3547BCEFDC68}"/>
              </a:ext>
            </a:extLst>
          </p:cNvPr>
          <p:cNvSpPr>
            <a:spLocks noGrp="1"/>
          </p:cNvSpPr>
          <p:nvPr>
            <p:ph type="dt" sz="half" idx="10"/>
          </p:nvPr>
        </p:nvSpPr>
        <p:spPr/>
        <p:txBody>
          <a:bodyPr/>
          <a:lstStyle/>
          <a:p>
            <a:r>
              <a:rPr lang="en-US"/>
              <a:t>October 25th 2017</a:t>
            </a:r>
          </a:p>
        </p:txBody>
      </p:sp>
      <p:sp>
        <p:nvSpPr>
          <p:cNvPr id="5" name="Footer Placeholder 4">
            <a:extLst>
              <a:ext uri="{FF2B5EF4-FFF2-40B4-BE49-F238E27FC236}">
                <a16:creationId xmlns:a16="http://schemas.microsoft.com/office/drawing/2014/main" id="{792284F9-DC2F-4166-9685-9659A34CB39D}"/>
              </a:ext>
            </a:extLst>
          </p:cNvPr>
          <p:cNvSpPr>
            <a:spLocks noGrp="1"/>
          </p:cNvSpPr>
          <p:nvPr>
            <p:ph type="ftr" sz="quarter" idx="11"/>
          </p:nvPr>
        </p:nvSpPr>
        <p:spPr/>
        <p:txBody>
          <a:bodyPr/>
          <a:lstStyle/>
          <a:p>
            <a:r>
              <a:rPr lang="en-US"/>
              <a:t>Private and Confidential</a:t>
            </a:r>
          </a:p>
        </p:txBody>
      </p:sp>
      <p:sp>
        <p:nvSpPr>
          <p:cNvPr id="6" name="Slide Number Placeholder 5">
            <a:extLst>
              <a:ext uri="{FF2B5EF4-FFF2-40B4-BE49-F238E27FC236}">
                <a16:creationId xmlns:a16="http://schemas.microsoft.com/office/drawing/2014/main" id="{631CCB17-3DC1-4C49-8588-734B3EE110E3}"/>
              </a:ext>
            </a:extLst>
          </p:cNvPr>
          <p:cNvSpPr>
            <a:spLocks noGrp="1"/>
          </p:cNvSpPr>
          <p:nvPr>
            <p:ph type="sldNum" sz="quarter" idx="12"/>
          </p:nvPr>
        </p:nvSpPr>
        <p:spPr/>
        <p:txBody>
          <a:bodyPr/>
          <a:lstStyle/>
          <a:p>
            <a:fld id="{3ED6ADD1-67D1-4DBE-9F13-13AE3ECC0671}" type="slidenum">
              <a:rPr lang="en-US" smtClean="0"/>
              <a:t>‹#›</a:t>
            </a:fld>
            <a:endParaRPr lang="en-US"/>
          </a:p>
        </p:txBody>
      </p:sp>
    </p:spTree>
    <p:extLst>
      <p:ext uri="{BB962C8B-B14F-4D97-AF65-F5344CB8AC3E}">
        <p14:creationId xmlns:p14="http://schemas.microsoft.com/office/powerpoint/2010/main" val="8436124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6282F-E63A-4077-9793-0D75C196BA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1C7746-E127-4FB8-AE78-D9E83A31777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ABE928-C700-4F17-AE0F-10A4E4523D82}"/>
              </a:ext>
            </a:extLst>
          </p:cNvPr>
          <p:cNvSpPr>
            <a:spLocks noGrp="1"/>
          </p:cNvSpPr>
          <p:nvPr>
            <p:ph type="dt" sz="half" idx="10"/>
          </p:nvPr>
        </p:nvSpPr>
        <p:spPr/>
        <p:txBody>
          <a:bodyPr/>
          <a:lstStyle/>
          <a:p>
            <a:r>
              <a:rPr lang="en-US"/>
              <a:t>October 25th 2017</a:t>
            </a:r>
          </a:p>
        </p:txBody>
      </p:sp>
      <p:sp>
        <p:nvSpPr>
          <p:cNvPr id="5" name="Footer Placeholder 4">
            <a:extLst>
              <a:ext uri="{FF2B5EF4-FFF2-40B4-BE49-F238E27FC236}">
                <a16:creationId xmlns:a16="http://schemas.microsoft.com/office/drawing/2014/main" id="{CC54F6E2-93A1-4EDF-81C0-9BF4DCF5F8A8}"/>
              </a:ext>
            </a:extLst>
          </p:cNvPr>
          <p:cNvSpPr>
            <a:spLocks noGrp="1"/>
          </p:cNvSpPr>
          <p:nvPr>
            <p:ph type="ftr" sz="quarter" idx="11"/>
          </p:nvPr>
        </p:nvSpPr>
        <p:spPr/>
        <p:txBody>
          <a:bodyPr/>
          <a:lstStyle/>
          <a:p>
            <a:r>
              <a:rPr lang="en-US"/>
              <a:t>Private and Confidential</a:t>
            </a:r>
          </a:p>
        </p:txBody>
      </p:sp>
      <p:sp>
        <p:nvSpPr>
          <p:cNvPr id="6" name="Slide Number Placeholder 5">
            <a:extLst>
              <a:ext uri="{FF2B5EF4-FFF2-40B4-BE49-F238E27FC236}">
                <a16:creationId xmlns:a16="http://schemas.microsoft.com/office/drawing/2014/main" id="{08E211F7-C486-40BB-A58D-7B4F5260257A}"/>
              </a:ext>
            </a:extLst>
          </p:cNvPr>
          <p:cNvSpPr>
            <a:spLocks noGrp="1"/>
          </p:cNvSpPr>
          <p:nvPr>
            <p:ph type="sldNum" sz="quarter" idx="12"/>
          </p:nvPr>
        </p:nvSpPr>
        <p:spPr/>
        <p:txBody>
          <a:bodyPr/>
          <a:lstStyle/>
          <a:p>
            <a:fld id="{3ED6ADD1-67D1-4DBE-9F13-13AE3ECC0671}" type="slidenum">
              <a:rPr lang="en-US" smtClean="0"/>
              <a:t>‹#›</a:t>
            </a:fld>
            <a:endParaRPr lang="en-US"/>
          </a:p>
        </p:txBody>
      </p:sp>
    </p:spTree>
    <p:extLst>
      <p:ext uri="{BB962C8B-B14F-4D97-AF65-F5344CB8AC3E}">
        <p14:creationId xmlns:p14="http://schemas.microsoft.com/office/powerpoint/2010/main" val="14193106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0CEF8-DC53-4928-BEB1-78D627832CBC}"/>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74C4CC-49A6-4618-AE3C-35468F69EDBD}"/>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277AD87-8BC8-4238-9031-F7808D4770C3}"/>
              </a:ext>
            </a:extLst>
          </p:cNvPr>
          <p:cNvSpPr>
            <a:spLocks noGrp="1"/>
          </p:cNvSpPr>
          <p:nvPr>
            <p:ph type="dt" sz="half" idx="10"/>
          </p:nvPr>
        </p:nvSpPr>
        <p:spPr/>
        <p:txBody>
          <a:bodyPr/>
          <a:lstStyle/>
          <a:p>
            <a:r>
              <a:rPr lang="en-US"/>
              <a:t>October 25th 2017</a:t>
            </a:r>
          </a:p>
        </p:txBody>
      </p:sp>
      <p:sp>
        <p:nvSpPr>
          <p:cNvPr id="5" name="Footer Placeholder 4">
            <a:extLst>
              <a:ext uri="{FF2B5EF4-FFF2-40B4-BE49-F238E27FC236}">
                <a16:creationId xmlns:a16="http://schemas.microsoft.com/office/drawing/2014/main" id="{4A7C84CE-4EAD-4878-993E-55EEC3B0044D}"/>
              </a:ext>
            </a:extLst>
          </p:cNvPr>
          <p:cNvSpPr>
            <a:spLocks noGrp="1"/>
          </p:cNvSpPr>
          <p:nvPr>
            <p:ph type="ftr" sz="quarter" idx="11"/>
          </p:nvPr>
        </p:nvSpPr>
        <p:spPr/>
        <p:txBody>
          <a:bodyPr/>
          <a:lstStyle/>
          <a:p>
            <a:r>
              <a:rPr lang="en-US"/>
              <a:t>Private and Confidential</a:t>
            </a:r>
          </a:p>
        </p:txBody>
      </p:sp>
      <p:sp>
        <p:nvSpPr>
          <p:cNvPr id="6" name="Slide Number Placeholder 5">
            <a:extLst>
              <a:ext uri="{FF2B5EF4-FFF2-40B4-BE49-F238E27FC236}">
                <a16:creationId xmlns:a16="http://schemas.microsoft.com/office/drawing/2014/main" id="{0E3B382E-A424-47BC-BA0E-909AC3351E95}"/>
              </a:ext>
            </a:extLst>
          </p:cNvPr>
          <p:cNvSpPr>
            <a:spLocks noGrp="1"/>
          </p:cNvSpPr>
          <p:nvPr>
            <p:ph type="sldNum" sz="quarter" idx="12"/>
          </p:nvPr>
        </p:nvSpPr>
        <p:spPr/>
        <p:txBody>
          <a:bodyPr/>
          <a:lstStyle/>
          <a:p>
            <a:fld id="{3ED6ADD1-67D1-4DBE-9F13-13AE3ECC0671}" type="slidenum">
              <a:rPr lang="en-US" smtClean="0"/>
              <a:t>‹#›</a:t>
            </a:fld>
            <a:endParaRPr lang="en-US"/>
          </a:p>
        </p:txBody>
      </p:sp>
    </p:spTree>
    <p:extLst>
      <p:ext uri="{BB962C8B-B14F-4D97-AF65-F5344CB8AC3E}">
        <p14:creationId xmlns:p14="http://schemas.microsoft.com/office/powerpoint/2010/main" val="3003579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39442-F3FE-42EA-BEC2-D2F3AE8EFC9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D18E17E-267A-419A-A751-7CD8396B0E3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1703DBF-24FD-45B7-937A-792FF56C92AE}"/>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2023-07-25</a:t>
            </a:fld>
            <a:endParaRPr lang="en-CA"/>
          </a:p>
        </p:txBody>
      </p:sp>
      <p:sp>
        <p:nvSpPr>
          <p:cNvPr id="5" name="Footer Placeholder 4">
            <a:extLst>
              <a:ext uri="{FF2B5EF4-FFF2-40B4-BE49-F238E27FC236}">
                <a16:creationId xmlns:a16="http://schemas.microsoft.com/office/drawing/2014/main" id="{07C15F3F-569F-4771-B4ED-28DE178FBA97}"/>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86D0A3CB-0305-4CE0-95FE-B92072989BD5}"/>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2589662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DC65-D227-4280-A606-7BF536352A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8D4D4A-9964-4EAC-8BBD-4E4EE593C94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B2755E-FC40-4589-B3A6-AA4B9960FF7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4F569C-216A-4E33-8192-9CB9FEEC911C}"/>
              </a:ext>
            </a:extLst>
          </p:cNvPr>
          <p:cNvSpPr>
            <a:spLocks noGrp="1"/>
          </p:cNvSpPr>
          <p:nvPr>
            <p:ph type="dt" sz="half" idx="10"/>
          </p:nvPr>
        </p:nvSpPr>
        <p:spPr/>
        <p:txBody>
          <a:bodyPr/>
          <a:lstStyle/>
          <a:p>
            <a:r>
              <a:rPr lang="en-US"/>
              <a:t>October 25th 2017</a:t>
            </a:r>
          </a:p>
        </p:txBody>
      </p:sp>
      <p:sp>
        <p:nvSpPr>
          <p:cNvPr id="6" name="Footer Placeholder 5">
            <a:extLst>
              <a:ext uri="{FF2B5EF4-FFF2-40B4-BE49-F238E27FC236}">
                <a16:creationId xmlns:a16="http://schemas.microsoft.com/office/drawing/2014/main" id="{1879E928-F33D-436B-86F5-4B37D9DE7080}"/>
              </a:ext>
            </a:extLst>
          </p:cNvPr>
          <p:cNvSpPr>
            <a:spLocks noGrp="1"/>
          </p:cNvSpPr>
          <p:nvPr>
            <p:ph type="ftr" sz="quarter" idx="11"/>
          </p:nvPr>
        </p:nvSpPr>
        <p:spPr/>
        <p:txBody>
          <a:bodyPr/>
          <a:lstStyle/>
          <a:p>
            <a:r>
              <a:rPr lang="en-US"/>
              <a:t>Private and Confidential</a:t>
            </a:r>
          </a:p>
        </p:txBody>
      </p:sp>
      <p:sp>
        <p:nvSpPr>
          <p:cNvPr id="7" name="Slide Number Placeholder 6">
            <a:extLst>
              <a:ext uri="{FF2B5EF4-FFF2-40B4-BE49-F238E27FC236}">
                <a16:creationId xmlns:a16="http://schemas.microsoft.com/office/drawing/2014/main" id="{7CA6FA00-174F-4309-ABEC-376DC89FC734}"/>
              </a:ext>
            </a:extLst>
          </p:cNvPr>
          <p:cNvSpPr>
            <a:spLocks noGrp="1"/>
          </p:cNvSpPr>
          <p:nvPr>
            <p:ph type="sldNum" sz="quarter" idx="12"/>
          </p:nvPr>
        </p:nvSpPr>
        <p:spPr/>
        <p:txBody>
          <a:bodyPr/>
          <a:lstStyle/>
          <a:p>
            <a:fld id="{3ED6ADD1-67D1-4DBE-9F13-13AE3ECC0671}" type="slidenum">
              <a:rPr lang="en-US" smtClean="0"/>
              <a:t>‹#›</a:t>
            </a:fld>
            <a:endParaRPr lang="en-US"/>
          </a:p>
        </p:txBody>
      </p:sp>
    </p:spTree>
    <p:extLst>
      <p:ext uri="{BB962C8B-B14F-4D97-AF65-F5344CB8AC3E}">
        <p14:creationId xmlns:p14="http://schemas.microsoft.com/office/powerpoint/2010/main" val="610204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D57A6-38D5-4BD9-87F5-CE2F01858908}"/>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334681-4D11-4478-A288-A00FC66737CF}"/>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ADAC39-BA13-4F9F-9A38-0D487606DCE1}"/>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847B51-0206-4BCB-A3B9-83622D5483AB}"/>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0893D3A-591C-443B-A11A-0F029A76F101}"/>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6D7E01-465F-439B-ABCD-A1EA6C480D6B}"/>
              </a:ext>
            </a:extLst>
          </p:cNvPr>
          <p:cNvSpPr>
            <a:spLocks noGrp="1"/>
          </p:cNvSpPr>
          <p:nvPr>
            <p:ph type="dt" sz="half" idx="10"/>
          </p:nvPr>
        </p:nvSpPr>
        <p:spPr/>
        <p:txBody>
          <a:bodyPr/>
          <a:lstStyle/>
          <a:p>
            <a:r>
              <a:rPr lang="en-US"/>
              <a:t>October 25th 2017</a:t>
            </a:r>
          </a:p>
        </p:txBody>
      </p:sp>
      <p:sp>
        <p:nvSpPr>
          <p:cNvPr id="8" name="Footer Placeholder 7">
            <a:extLst>
              <a:ext uri="{FF2B5EF4-FFF2-40B4-BE49-F238E27FC236}">
                <a16:creationId xmlns:a16="http://schemas.microsoft.com/office/drawing/2014/main" id="{5068388E-8E03-4C2A-B882-361FB8AA70B2}"/>
              </a:ext>
            </a:extLst>
          </p:cNvPr>
          <p:cNvSpPr>
            <a:spLocks noGrp="1"/>
          </p:cNvSpPr>
          <p:nvPr>
            <p:ph type="ftr" sz="quarter" idx="11"/>
          </p:nvPr>
        </p:nvSpPr>
        <p:spPr/>
        <p:txBody>
          <a:bodyPr/>
          <a:lstStyle/>
          <a:p>
            <a:r>
              <a:rPr lang="en-US"/>
              <a:t>Private and Confidential</a:t>
            </a:r>
          </a:p>
        </p:txBody>
      </p:sp>
      <p:sp>
        <p:nvSpPr>
          <p:cNvPr id="9" name="Slide Number Placeholder 8">
            <a:extLst>
              <a:ext uri="{FF2B5EF4-FFF2-40B4-BE49-F238E27FC236}">
                <a16:creationId xmlns:a16="http://schemas.microsoft.com/office/drawing/2014/main" id="{5B538CC3-199B-435D-B645-28B3455B2CC8}"/>
              </a:ext>
            </a:extLst>
          </p:cNvPr>
          <p:cNvSpPr>
            <a:spLocks noGrp="1"/>
          </p:cNvSpPr>
          <p:nvPr>
            <p:ph type="sldNum" sz="quarter" idx="12"/>
          </p:nvPr>
        </p:nvSpPr>
        <p:spPr/>
        <p:txBody>
          <a:bodyPr/>
          <a:lstStyle/>
          <a:p>
            <a:fld id="{3ED6ADD1-67D1-4DBE-9F13-13AE3ECC0671}" type="slidenum">
              <a:rPr lang="en-US" smtClean="0"/>
              <a:t>‹#›</a:t>
            </a:fld>
            <a:endParaRPr lang="en-US"/>
          </a:p>
        </p:txBody>
      </p:sp>
    </p:spTree>
    <p:extLst>
      <p:ext uri="{BB962C8B-B14F-4D97-AF65-F5344CB8AC3E}">
        <p14:creationId xmlns:p14="http://schemas.microsoft.com/office/powerpoint/2010/main" val="23352241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11F3C-FAE4-498E-800C-B6ADE0B85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6E0835-0B08-4CF1-9DCB-FAA7C4E150B7}"/>
              </a:ext>
            </a:extLst>
          </p:cNvPr>
          <p:cNvSpPr>
            <a:spLocks noGrp="1"/>
          </p:cNvSpPr>
          <p:nvPr>
            <p:ph type="dt" sz="half" idx="10"/>
          </p:nvPr>
        </p:nvSpPr>
        <p:spPr/>
        <p:txBody>
          <a:bodyPr/>
          <a:lstStyle/>
          <a:p>
            <a:r>
              <a:rPr lang="en-US"/>
              <a:t>October 25th 2017</a:t>
            </a:r>
          </a:p>
        </p:txBody>
      </p:sp>
      <p:sp>
        <p:nvSpPr>
          <p:cNvPr id="4" name="Footer Placeholder 3">
            <a:extLst>
              <a:ext uri="{FF2B5EF4-FFF2-40B4-BE49-F238E27FC236}">
                <a16:creationId xmlns:a16="http://schemas.microsoft.com/office/drawing/2014/main" id="{DDCE829E-2734-4313-8EF1-09FBB716F42D}"/>
              </a:ext>
            </a:extLst>
          </p:cNvPr>
          <p:cNvSpPr>
            <a:spLocks noGrp="1"/>
          </p:cNvSpPr>
          <p:nvPr>
            <p:ph type="ftr" sz="quarter" idx="11"/>
          </p:nvPr>
        </p:nvSpPr>
        <p:spPr/>
        <p:txBody>
          <a:bodyPr/>
          <a:lstStyle/>
          <a:p>
            <a:r>
              <a:rPr lang="en-US"/>
              <a:t>Private and Confidential</a:t>
            </a:r>
          </a:p>
        </p:txBody>
      </p:sp>
      <p:sp>
        <p:nvSpPr>
          <p:cNvPr id="5" name="Slide Number Placeholder 4">
            <a:extLst>
              <a:ext uri="{FF2B5EF4-FFF2-40B4-BE49-F238E27FC236}">
                <a16:creationId xmlns:a16="http://schemas.microsoft.com/office/drawing/2014/main" id="{A98796DB-44CF-4FB1-820E-B6675A62A3A5}"/>
              </a:ext>
            </a:extLst>
          </p:cNvPr>
          <p:cNvSpPr>
            <a:spLocks noGrp="1"/>
          </p:cNvSpPr>
          <p:nvPr>
            <p:ph type="sldNum" sz="quarter" idx="12"/>
          </p:nvPr>
        </p:nvSpPr>
        <p:spPr/>
        <p:txBody>
          <a:bodyPr/>
          <a:lstStyle/>
          <a:p>
            <a:fld id="{3ED6ADD1-67D1-4DBE-9F13-13AE3ECC0671}" type="slidenum">
              <a:rPr lang="en-US" smtClean="0"/>
              <a:t>‹#›</a:t>
            </a:fld>
            <a:endParaRPr lang="en-US"/>
          </a:p>
        </p:txBody>
      </p:sp>
    </p:spTree>
    <p:extLst>
      <p:ext uri="{BB962C8B-B14F-4D97-AF65-F5344CB8AC3E}">
        <p14:creationId xmlns:p14="http://schemas.microsoft.com/office/powerpoint/2010/main" val="1558780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069C53-BE2E-4D9B-994A-7DC7B09B3FBC}"/>
              </a:ext>
            </a:extLst>
          </p:cNvPr>
          <p:cNvSpPr>
            <a:spLocks noGrp="1"/>
          </p:cNvSpPr>
          <p:nvPr>
            <p:ph type="dt" sz="half" idx="10"/>
          </p:nvPr>
        </p:nvSpPr>
        <p:spPr/>
        <p:txBody>
          <a:bodyPr/>
          <a:lstStyle/>
          <a:p>
            <a:r>
              <a:rPr lang="en-US"/>
              <a:t>October 25th 2017</a:t>
            </a:r>
          </a:p>
        </p:txBody>
      </p:sp>
      <p:sp>
        <p:nvSpPr>
          <p:cNvPr id="3" name="Footer Placeholder 2">
            <a:extLst>
              <a:ext uri="{FF2B5EF4-FFF2-40B4-BE49-F238E27FC236}">
                <a16:creationId xmlns:a16="http://schemas.microsoft.com/office/drawing/2014/main" id="{917D0F43-8CD6-4314-BDB9-C01EFAB366C7}"/>
              </a:ext>
            </a:extLst>
          </p:cNvPr>
          <p:cNvSpPr>
            <a:spLocks noGrp="1"/>
          </p:cNvSpPr>
          <p:nvPr>
            <p:ph type="ftr" sz="quarter" idx="11"/>
          </p:nvPr>
        </p:nvSpPr>
        <p:spPr/>
        <p:txBody>
          <a:bodyPr/>
          <a:lstStyle/>
          <a:p>
            <a:r>
              <a:rPr lang="en-US"/>
              <a:t>Private and Confidential</a:t>
            </a:r>
          </a:p>
        </p:txBody>
      </p:sp>
      <p:sp>
        <p:nvSpPr>
          <p:cNvPr id="4" name="Slide Number Placeholder 3">
            <a:extLst>
              <a:ext uri="{FF2B5EF4-FFF2-40B4-BE49-F238E27FC236}">
                <a16:creationId xmlns:a16="http://schemas.microsoft.com/office/drawing/2014/main" id="{7BC2F7E1-096B-4C82-B7EB-C3496730A6A9}"/>
              </a:ext>
            </a:extLst>
          </p:cNvPr>
          <p:cNvSpPr>
            <a:spLocks noGrp="1"/>
          </p:cNvSpPr>
          <p:nvPr>
            <p:ph type="sldNum" sz="quarter" idx="12"/>
          </p:nvPr>
        </p:nvSpPr>
        <p:spPr/>
        <p:txBody>
          <a:bodyPr/>
          <a:lstStyle/>
          <a:p>
            <a:fld id="{3ED6ADD1-67D1-4DBE-9F13-13AE3ECC0671}" type="slidenum">
              <a:rPr lang="en-US" smtClean="0"/>
              <a:t>‹#›</a:t>
            </a:fld>
            <a:endParaRPr lang="en-US"/>
          </a:p>
        </p:txBody>
      </p:sp>
    </p:spTree>
    <p:extLst>
      <p:ext uri="{BB962C8B-B14F-4D97-AF65-F5344CB8AC3E}">
        <p14:creationId xmlns:p14="http://schemas.microsoft.com/office/powerpoint/2010/main" val="20680974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5247-F271-4549-83FC-9CC3D8C24C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9EADF1-E576-4F9F-8997-809EB7822F5A}"/>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573FDA-38FA-4AB8-9FCD-56367C3625FC}"/>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72FB7C-C48D-47EA-9330-3A5E6DA8A44A}"/>
              </a:ext>
            </a:extLst>
          </p:cNvPr>
          <p:cNvSpPr>
            <a:spLocks noGrp="1"/>
          </p:cNvSpPr>
          <p:nvPr>
            <p:ph type="dt" sz="half" idx="10"/>
          </p:nvPr>
        </p:nvSpPr>
        <p:spPr/>
        <p:txBody>
          <a:bodyPr/>
          <a:lstStyle/>
          <a:p>
            <a:r>
              <a:rPr lang="en-US"/>
              <a:t>October 25th 2017</a:t>
            </a:r>
          </a:p>
        </p:txBody>
      </p:sp>
      <p:sp>
        <p:nvSpPr>
          <p:cNvPr id="6" name="Footer Placeholder 5">
            <a:extLst>
              <a:ext uri="{FF2B5EF4-FFF2-40B4-BE49-F238E27FC236}">
                <a16:creationId xmlns:a16="http://schemas.microsoft.com/office/drawing/2014/main" id="{C05764A8-7D5A-4618-BC5C-C278EA83D416}"/>
              </a:ext>
            </a:extLst>
          </p:cNvPr>
          <p:cNvSpPr>
            <a:spLocks noGrp="1"/>
          </p:cNvSpPr>
          <p:nvPr>
            <p:ph type="ftr" sz="quarter" idx="11"/>
          </p:nvPr>
        </p:nvSpPr>
        <p:spPr/>
        <p:txBody>
          <a:bodyPr/>
          <a:lstStyle/>
          <a:p>
            <a:r>
              <a:rPr lang="en-US"/>
              <a:t>Private and Confidential</a:t>
            </a:r>
          </a:p>
        </p:txBody>
      </p:sp>
      <p:sp>
        <p:nvSpPr>
          <p:cNvPr id="7" name="Slide Number Placeholder 6">
            <a:extLst>
              <a:ext uri="{FF2B5EF4-FFF2-40B4-BE49-F238E27FC236}">
                <a16:creationId xmlns:a16="http://schemas.microsoft.com/office/drawing/2014/main" id="{97D7754C-7A3A-47E6-BD23-94397D381AAD}"/>
              </a:ext>
            </a:extLst>
          </p:cNvPr>
          <p:cNvSpPr>
            <a:spLocks noGrp="1"/>
          </p:cNvSpPr>
          <p:nvPr>
            <p:ph type="sldNum" sz="quarter" idx="12"/>
          </p:nvPr>
        </p:nvSpPr>
        <p:spPr/>
        <p:txBody>
          <a:bodyPr/>
          <a:lstStyle/>
          <a:p>
            <a:fld id="{3ED6ADD1-67D1-4DBE-9F13-13AE3ECC0671}" type="slidenum">
              <a:rPr lang="en-US" smtClean="0"/>
              <a:t>‹#›</a:t>
            </a:fld>
            <a:endParaRPr lang="en-US"/>
          </a:p>
        </p:txBody>
      </p:sp>
    </p:spTree>
    <p:extLst>
      <p:ext uri="{BB962C8B-B14F-4D97-AF65-F5344CB8AC3E}">
        <p14:creationId xmlns:p14="http://schemas.microsoft.com/office/powerpoint/2010/main" val="26248422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CDD9-251E-467A-A505-8EF25D439F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0AC1CF-90B9-45C8-A8CD-FC6EF171A9D9}"/>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4FAFB609-2F3A-447F-929C-40247DDAEF5B}"/>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0C0D07E-B440-46FD-AC4F-A64534D1FE52}"/>
              </a:ext>
            </a:extLst>
          </p:cNvPr>
          <p:cNvSpPr>
            <a:spLocks noGrp="1"/>
          </p:cNvSpPr>
          <p:nvPr>
            <p:ph type="dt" sz="half" idx="10"/>
          </p:nvPr>
        </p:nvSpPr>
        <p:spPr/>
        <p:txBody>
          <a:bodyPr/>
          <a:lstStyle/>
          <a:p>
            <a:r>
              <a:rPr lang="en-US"/>
              <a:t>October 25th 2017</a:t>
            </a:r>
          </a:p>
        </p:txBody>
      </p:sp>
      <p:sp>
        <p:nvSpPr>
          <p:cNvPr id="6" name="Footer Placeholder 5">
            <a:extLst>
              <a:ext uri="{FF2B5EF4-FFF2-40B4-BE49-F238E27FC236}">
                <a16:creationId xmlns:a16="http://schemas.microsoft.com/office/drawing/2014/main" id="{DCEF6B47-A142-4418-AAD1-8FE21995BC16}"/>
              </a:ext>
            </a:extLst>
          </p:cNvPr>
          <p:cNvSpPr>
            <a:spLocks noGrp="1"/>
          </p:cNvSpPr>
          <p:nvPr>
            <p:ph type="ftr" sz="quarter" idx="11"/>
          </p:nvPr>
        </p:nvSpPr>
        <p:spPr/>
        <p:txBody>
          <a:bodyPr/>
          <a:lstStyle/>
          <a:p>
            <a:r>
              <a:rPr lang="en-US"/>
              <a:t>Private and Confidential</a:t>
            </a:r>
          </a:p>
        </p:txBody>
      </p:sp>
      <p:sp>
        <p:nvSpPr>
          <p:cNvPr id="7" name="Slide Number Placeholder 6">
            <a:extLst>
              <a:ext uri="{FF2B5EF4-FFF2-40B4-BE49-F238E27FC236}">
                <a16:creationId xmlns:a16="http://schemas.microsoft.com/office/drawing/2014/main" id="{4A8EF1B7-44A6-4ACB-8397-E305F86A1450}"/>
              </a:ext>
            </a:extLst>
          </p:cNvPr>
          <p:cNvSpPr>
            <a:spLocks noGrp="1"/>
          </p:cNvSpPr>
          <p:nvPr>
            <p:ph type="sldNum" sz="quarter" idx="12"/>
          </p:nvPr>
        </p:nvSpPr>
        <p:spPr/>
        <p:txBody>
          <a:bodyPr/>
          <a:lstStyle/>
          <a:p>
            <a:fld id="{3ED6ADD1-67D1-4DBE-9F13-13AE3ECC0671}" type="slidenum">
              <a:rPr lang="en-US" smtClean="0"/>
              <a:t>‹#›</a:t>
            </a:fld>
            <a:endParaRPr lang="en-US"/>
          </a:p>
        </p:txBody>
      </p:sp>
    </p:spTree>
    <p:extLst>
      <p:ext uri="{BB962C8B-B14F-4D97-AF65-F5344CB8AC3E}">
        <p14:creationId xmlns:p14="http://schemas.microsoft.com/office/powerpoint/2010/main" val="17746406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5EBE-07D9-42C5-A8AC-6A45E6A3BD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A764D5-8096-4E5B-93A8-E6E98AC196B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3F5246-55E3-472F-B0D7-710591E352B6}"/>
              </a:ext>
            </a:extLst>
          </p:cNvPr>
          <p:cNvSpPr>
            <a:spLocks noGrp="1"/>
          </p:cNvSpPr>
          <p:nvPr>
            <p:ph type="dt" sz="half" idx="10"/>
          </p:nvPr>
        </p:nvSpPr>
        <p:spPr/>
        <p:txBody>
          <a:bodyPr/>
          <a:lstStyle/>
          <a:p>
            <a:r>
              <a:rPr lang="en-US"/>
              <a:t>October 25th 2017</a:t>
            </a:r>
          </a:p>
        </p:txBody>
      </p:sp>
      <p:sp>
        <p:nvSpPr>
          <p:cNvPr id="5" name="Footer Placeholder 4">
            <a:extLst>
              <a:ext uri="{FF2B5EF4-FFF2-40B4-BE49-F238E27FC236}">
                <a16:creationId xmlns:a16="http://schemas.microsoft.com/office/drawing/2014/main" id="{07257FBF-12E0-4C79-B837-038C55B45889}"/>
              </a:ext>
            </a:extLst>
          </p:cNvPr>
          <p:cNvSpPr>
            <a:spLocks noGrp="1"/>
          </p:cNvSpPr>
          <p:nvPr>
            <p:ph type="ftr" sz="quarter" idx="11"/>
          </p:nvPr>
        </p:nvSpPr>
        <p:spPr/>
        <p:txBody>
          <a:bodyPr/>
          <a:lstStyle/>
          <a:p>
            <a:r>
              <a:rPr lang="en-US"/>
              <a:t>Private and Confidential</a:t>
            </a:r>
          </a:p>
        </p:txBody>
      </p:sp>
      <p:sp>
        <p:nvSpPr>
          <p:cNvPr id="6" name="Slide Number Placeholder 5">
            <a:extLst>
              <a:ext uri="{FF2B5EF4-FFF2-40B4-BE49-F238E27FC236}">
                <a16:creationId xmlns:a16="http://schemas.microsoft.com/office/drawing/2014/main" id="{77369A67-96B3-4D25-89FB-DD0B23A7E80E}"/>
              </a:ext>
            </a:extLst>
          </p:cNvPr>
          <p:cNvSpPr>
            <a:spLocks noGrp="1"/>
          </p:cNvSpPr>
          <p:nvPr>
            <p:ph type="sldNum" sz="quarter" idx="12"/>
          </p:nvPr>
        </p:nvSpPr>
        <p:spPr/>
        <p:txBody>
          <a:bodyPr/>
          <a:lstStyle/>
          <a:p>
            <a:fld id="{3ED6ADD1-67D1-4DBE-9F13-13AE3ECC0671}" type="slidenum">
              <a:rPr lang="en-US" smtClean="0"/>
              <a:t>‹#›</a:t>
            </a:fld>
            <a:endParaRPr lang="en-US"/>
          </a:p>
        </p:txBody>
      </p:sp>
    </p:spTree>
    <p:extLst>
      <p:ext uri="{BB962C8B-B14F-4D97-AF65-F5344CB8AC3E}">
        <p14:creationId xmlns:p14="http://schemas.microsoft.com/office/powerpoint/2010/main" val="42045847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3D8172-A97E-4086-80E8-C3958669C2A6}"/>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C1A4F8-A006-4D99-A0C8-0E8EB5682DCD}"/>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583D5-302D-47AA-A42D-C3F81783FF63}"/>
              </a:ext>
            </a:extLst>
          </p:cNvPr>
          <p:cNvSpPr>
            <a:spLocks noGrp="1"/>
          </p:cNvSpPr>
          <p:nvPr>
            <p:ph type="dt" sz="half" idx="10"/>
          </p:nvPr>
        </p:nvSpPr>
        <p:spPr/>
        <p:txBody>
          <a:bodyPr/>
          <a:lstStyle/>
          <a:p>
            <a:r>
              <a:rPr lang="en-US"/>
              <a:t>October 25th 2017</a:t>
            </a:r>
          </a:p>
        </p:txBody>
      </p:sp>
      <p:sp>
        <p:nvSpPr>
          <p:cNvPr id="5" name="Footer Placeholder 4">
            <a:extLst>
              <a:ext uri="{FF2B5EF4-FFF2-40B4-BE49-F238E27FC236}">
                <a16:creationId xmlns:a16="http://schemas.microsoft.com/office/drawing/2014/main" id="{24DCDCB8-7704-4FB0-B28C-958B6657EE0F}"/>
              </a:ext>
            </a:extLst>
          </p:cNvPr>
          <p:cNvSpPr>
            <a:spLocks noGrp="1"/>
          </p:cNvSpPr>
          <p:nvPr>
            <p:ph type="ftr" sz="quarter" idx="11"/>
          </p:nvPr>
        </p:nvSpPr>
        <p:spPr/>
        <p:txBody>
          <a:bodyPr/>
          <a:lstStyle/>
          <a:p>
            <a:r>
              <a:rPr lang="en-US"/>
              <a:t>Private and Confidential</a:t>
            </a:r>
          </a:p>
        </p:txBody>
      </p:sp>
      <p:sp>
        <p:nvSpPr>
          <p:cNvPr id="6" name="Slide Number Placeholder 5">
            <a:extLst>
              <a:ext uri="{FF2B5EF4-FFF2-40B4-BE49-F238E27FC236}">
                <a16:creationId xmlns:a16="http://schemas.microsoft.com/office/drawing/2014/main" id="{66BB8D0D-1501-4634-BB2E-C66F6D601026}"/>
              </a:ext>
            </a:extLst>
          </p:cNvPr>
          <p:cNvSpPr>
            <a:spLocks noGrp="1"/>
          </p:cNvSpPr>
          <p:nvPr>
            <p:ph type="sldNum" sz="quarter" idx="12"/>
          </p:nvPr>
        </p:nvSpPr>
        <p:spPr/>
        <p:txBody>
          <a:bodyPr/>
          <a:lstStyle/>
          <a:p>
            <a:fld id="{3ED6ADD1-67D1-4DBE-9F13-13AE3ECC0671}" type="slidenum">
              <a:rPr lang="en-US" smtClean="0"/>
              <a:t>‹#›</a:t>
            </a:fld>
            <a:endParaRPr lang="en-US"/>
          </a:p>
        </p:txBody>
      </p:sp>
    </p:spTree>
    <p:extLst>
      <p:ext uri="{BB962C8B-B14F-4D97-AF65-F5344CB8AC3E}">
        <p14:creationId xmlns:p14="http://schemas.microsoft.com/office/powerpoint/2010/main" val="249376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A341-B8F9-4F43-90EB-DAB7AC41EEE3}"/>
              </a:ext>
            </a:extLst>
          </p:cNvPr>
          <p:cNvSpPr>
            <a:spLocks noGrp="1"/>
          </p:cNvSpPr>
          <p:nvPr>
            <p:ph type="title"/>
          </p:nvPr>
        </p:nvSpPr>
        <p:spPr>
          <a:xfrm>
            <a:off x="838200" y="365125"/>
            <a:ext cx="10515600" cy="535531"/>
          </a:xfrm>
          <a:prstGeom prst="rect">
            <a:avLst/>
          </a:prstGeom>
        </p:spPr>
        <p:txBody>
          <a:bodyPr>
            <a:spAutoFit/>
          </a:bodyPr>
          <a:lstStyle>
            <a:lvl1pPr>
              <a:defRPr sz="3200">
                <a:solidFill>
                  <a:schemeClr val="tx2"/>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4A01F5F-0DF9-4874-AA60-D190F80237D5}"/>
              </a:ext>
            </a:extLst>
          </p:cNvPr>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0B2CE84-6341-4CFB-BAAF-2A291FA95BB0}"/>
              </a:ext>
            </a:extLst>
          </p:cNvPr>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3B162D3-56E3-4E93-85D5-153F71D577DD}"/>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2023-07-25</a:t>
            </a:fld>
            <a:endParaRPr lang="en-CA"/>
          </a:p>
        </p:txBody>
      </p:sp>
      <p:sp>
        <p:nvSpPr>
          <p:cNvPr id="6" name="Footer Placeholder 5">
            <a:extLst>
              <a:ext uri="{FF2B5EF4-FFF2-40B4-BE49-F238E27FC236}">
                <a16:creationId xmlns:a16="http://schemas.microsoft.com/office/drawing/2014/main" id="{51C90F25-5305-42D3-8116-216331EB72AA}"/>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A64D5B12-F0FB-4481-9949-C531D66A3CA7}"/>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2344244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5006E-9612-4B5B-B9D6-319842F378CC}"/>
              </a:ext>
            </a:extLst>
          </p:cNvPr>
          <p:cNvSpPr>
            <a:spLocks noGrp="1"/>
          </p:cNvSpPr>
          <p:nvPr>
            <p:ph type="title"/>
          </p:nvPr>
        </p:nvSpPr>
        <p:spPr>
          <a:xfrm>
            <a:off x="839788" y="365125"/>
            <a:ext cx="10515600" cy="535531"/>
          </a:xfrm>
          <a:prstGeom prst="rect">
            <a:avLst/>
          </a:prstGeom>
        </p:spPr>
        <p:txBody>
          <a:bodyPr>
            <a:spAutoFit/>
          </a:bodyPr>
          <a:lstStyle>
            <a:lvl1pPr>
              <a:defRPr sz="3200">
                <a:solidFill>
                  <a:schemeClr val="tx2"/>
                </a:solidFill>
              </a:defRPr>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EA0239C-3A52-4BA2-9EA7-5153B67D3CC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299B155-DC71-4F26-B565-C2E9EBCDE289}"/>
              </a:ext>
            </a:extLst>
          </p:cNvPr>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5DE48D62-CF83-44B0-8129-54FAF5620D5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1FA1B36-252F-4195-B8E1-79F816A89818}"/>
              </a:ext>
            </a:extLst>
          </p:cNvPr>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2E4A17C-35CC-40ED-BAEF-87D258C51E49}"/>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2023-07-25</a:t>
            </a:fld>
            <a:endParaRPr lang="en-CA"/>
          </a:p>
        </p:txBody>
      </p:sp>
      <p:sp>
        <p:nvSpPr>
          <p:cNvPr id="8" name="Footer Placeholder 7">
            <a:extLst>
              <a:ext uri="{FF2B5EF4-FFF2-40B4-BE49-F238E27FC236}">
                <a16:creationId xmlns:a16="http://schemas.microsoft.com/office/drawing/2014/main" id="{00908122-560D-47B4-A7DC-8861A7101DC4}"/>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9" name="Slide Number Placeholder 8">
            <a:extLst>
              <a:ext uri="{FF2B5EF4-FFF2-40B4-BE49-F238E27FC236}">
                <a16:creationId xmlns:a16="http://schemas.microsoft.com/office/drawing/2014/main" id="{3104FF47-6DEE-4889-B131-EC047A70B90F}"/>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2194107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0E0F-B29B-440D-9283-D8598F0CB403}"/>
              </a:ext>
            </a:extLst>
          </p:cNvPr>
          <p:cNvSpPr>
            <a:spLocks noGrp="1"/>
          </p:cNvSpPr>
          <p:nvPr>
            <p:ph type="title"/>
          </p:nvPr>
        </p:nvSpPr>
        <p:spPr>
          <a:xfrm>
            <a:off x="838200" y="365125"/>
            <a:ext cx="10515600" cy="535531"/>
          </a:xfrm>
          <a:prstGeom prst="rect">
            <a:avLst/>
          </a:prstGeom>
        </p:spPr>
        <p:txBody>
          <a:bodyPr>
            <a:spAutoFit/>
          </a:bodyPr>
          <a:lstStyle>
            <a:lvl1pPr>
              <a:defRPr sz="3200">
                <a:solidFill>
                  <a:schemeClr val="tx2"/>
                </a:solidFill>
              </a:defRPr>
            </a:lvl1pPr>
          </a:lstStyle>
          <a:p>
            <a:r>
              <a:rPr lang="en-US"/>
              <a:t>Click to edit Master title style</a:t>
            </a:r>
            <a:endParaRPr lang="en-CA"/>
          </a:p>
        </p:txBody>
      </p:sp>
      <p:sp>
        <p:nvSpPr>
          <p:cNvPr id="3" name="Date Placeholder 2">
            <a:extLst>
              <a:ext uri="{FF2B5EF4-FFF2-40B4-BE49-F238E27FC236}">
                <a16:creationId xmlns:a16="http://schemas.microsoft.com/office/drawing/2014/main" id="{A414BA7D-30C1-46F5-BEF7-7439FCABE545}"/>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2023-07-25</a:t>
            </a:fld>
            <a:endParaRPr lang="en-CA"/>
          </a:p>
        </p:txBody>
      </p:sp>
      <p:sp>
        <p:nvSpPr>
          <p:cNvPr id="4" name="Footer Placeholder 3">
            <a:extLst>
              <a:ext uri="{FF2B5EF4-FFF2-40B4-BE49-F238E27FC236}">
                <a16:creationId xmlns:a16="http://schemas.microsoft.com/office/drawing/2014/main" id="{AA752371-6651-4329-A58C-F304DCF9FED5}"/>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5" name="Slide Number Placeholder 4">
            <a:extLst>
              <a:ext uri="{FF2B5EF4-FFF2-40B4-BE49-F238E27FC236}">
                <a16:creationId xmlns:a16="http://schemas.microsoft.com/office/drawing/2014/main" id="{89A60464-FE22-44D9-B5FE-BCB2C2BE541A}"/>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909854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E90328-A974-4313-AFB3-C15257D9F0D0}"/>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2023-07-25</a:t>
            </a:fld>
            <a:endParaRPr lang="en-CA"/>
          </a:p>
        </p:txBody>
      </p:sp>
      <p:sp>
        <p:nvSpPr>
          <p:cNvPr id="3" name="Footer Placeholder 2">
            <a:extLst>
              <a:ext uri="{FF2B5EF4-FFF2-40B4-BE49-F238E27FC236}">
                <a16:creationId xmlns:a16="http://schemas.microsoft.com/office/drawing/2014/main" id="{174B9563-8E55-4466-9900-A84767B2300A}"/>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4" name="Slide Number Placeholder 3">
            <a:extLst>
              <a:ext uri="{FF2B5EF4-FFF2-40B4-BE49-F238E27FC236}">
                <a16:creationId xmlns:a16="http://schemas.microsoft.com/office/drawing/2014/main" id="{0E3844D0-7ED2-4EA9-BAE9-FAAD7C8B7978}"/>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1295390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3AFEF-A2DF-4C48-9412-2682A0CE65C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C9BAFE8-8664-4B71-80BC-207C5FBD974B}"/>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FFA1BA1-2FD9-49F4-95DE-5FC17F49BE1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43D4A3-596C-453B-88A8-149B2C85DAE0}"/>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2023-07-25</a:t>
            </a:fld>
            <a:endParaRPr lang="en-CA"/>
          </a:p>
        </p:txBody>
      </p:sp>
      <p:sp>
        <p:nvSpPr>
          <p:cNvPr id="6" name="Footer Placeholder 5">
            <a:extLst>
              <a:ext uri="{FF2B5EF4-FFF2-40B4-BE49-F238E27FC236}">
                <a16:creationId xmlns:a16="http://schemas.microsoft.com/office/drawing/2014/main" id="{86EB692B-7D6E-48CE-BBAE-C85810AB332A}"/>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C7756450-8C2F-4965-BA23-D07B2EC0BCF6}"/>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1963193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54423-CE78-4485-B704-1D9E5F49590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044A5C3-043E-48FE-ABEF-7D325245CED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490D58DC-2794-4A09-A864-7F4372F8239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D069AC-5355-446D-A0E3-7AEEDA9C1BB9}"/>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2023-07-25</a:t>
            </a:fld>
            <a:endParaRPr lang="en-CA"/>
          </a:p>
        </p:txBody>
      </p:sp>
      <p:sp>
        <p:nvSpPr>
          <p:cNvPr id="6" name="Footer Placeholder 5">
            <a:extLst>
              <a:ext uri="{FF2B5EF4-FFF2-40B4-BE49-F238E27FC236}">
                <a16:creationId xmlns:a16="http://schemas.microsoft.com/office/drawing/2014/main" id="{C37A63A0-611D-4848-8878-1F7DB1307B48}"/>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8E6008F5-7605-4852-9EA9-CF1955F523F8}"/>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1032508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www.corporatefinanceinstitute.com/"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hyperlink" Target="http://www.corporatefinanceinstitute.com/" TargetMode="Externa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80931B-36FA-41C1-847D-06627B30DE0A}"/>
              </a:ext>
            </a:extLst>
          </p:cNvPr>
          <p:cNvSpPr txBox="1"/>
          <p:nvPr userDrawn="1"/>
        </p:nvSpPr>
        <p:spPr>
          <a:xfrm>
            <a:off x="0" y="6611779"/>
            <a:ext cx="2894549" cy="246221"/>
          </a:xfrm>
          <a:prstGeom prst="rect">
            <a:avLst/>
          </a:prstGeom>
          <a:noFill/>
        </p:spPr>
        <p:txBody>
          <a:bodyPr wrap="square" rtlCol="0">
            <a:spAutoFit/>
          </a:bodyPr>
          <a:lstStyle/>
          <a:p>
            <a:r>
              <a:rPr lang="en-CA" sz="1000" u="sng">
                <a:solidFill>
                  <a:schemeClr val="accent5"/>
                </a:solidFill>
                <a:hlinkClick r:id="rId15"/>
              </a:rPr>
              <a:t>www.corporatefinanceinstitute.com</a:t>
            </a:r>
            <a:endParaRPr lang="en-CA" sz="1000" u="sng">
              <a:solidFill>
                <a:schemeClr val="accent5"/>
              </a:solidFill>
            </a:endParaRPr>
          </a:p>
        </p:txBody>
      </p:sp>
      <p:pic>
        <p:nvPicPr>
          <p:cNvPr id="6" name="Picture 5" descr="A picture containing clipart&#10;&#10;Description generated with high confidence">
            <a:extLst>
              <a:ext uri="{FF2B5EF4-FFF2-40B4-BE49-F238E27FC236}">
                <a16:creationId xmlns:a16="http://schemas.microsoft.com/office/drawing/2014/main" id="{34F30C92-CD4D-48B9-B955-C864C815978C}"/>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1161986" y="6501919"/>
            <a:ext cx="979564" cy="316540"/>
          </a:xfrm>
          <a:prstGeom prst="rect">
            <a:avLst/>
          </a:prstGeom>
        </p:spPr>
      </p:pic>
    </p:spTree>
    <p:extLst>
      <p:ext uri="{BB962C8B-B14F-4D97-AF65-F5344CB8AC3E}">
        <p14:creationId xmlns:p14="http://schemas.microsoft.com/office/powerpoint/2010/main" val="16589135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80931B-36FA-41C1-847D-06627B30DE0A}"/>
              </a:ext>
            </a:extLst>
          </p:cNvPr>
          <p:cNvSpPr txBox="1"/>
          <p:nvPr userDrawn="1"/>
        </p:nvSpPr>
        <p:spPr>
          <a:xfrm>
            <a:off x="0" y="6611779"/>
            <a:ext cx="2894549" cy="246221"/>
          </a:xfrm>
          <a:prstGeom prst="rect">
            <a:avLst/>
          </a:prstGeom>
          <a:noFill/>
        </p:spPr>
        <p:txBody>
          <a:bodyPr wrap="square" rtlCol="0">
            <a:spAutoFit/>
          </a:bodyPr>
          <a:lstStyle/>
          <a:p>
            <a:r>
              <a:rPr lang="en-CA" sz="1000" u="sng">
                <a:solidFill>
                  <a:schemeClr val="accent5"/>
                </a:solidFill>
                <a:hlinkClick r:id="rId15"/>
              </a:rPr>
              <a:t>www.corporatefinanceinstitute.com</a:t>
            </a:r>
            <a:endParaRPr lang="en-CA" sz="1000" u="sng">
              <a:solidFill>
                <a:schemeClr val="accent5"/>
              </a:solidFill>
            </a:endParaRPr>
          </a:p>
        </p:txBody>
      </p:sp>
      <p:pic>
        <p:nvPicPr>
          <p:cNvPr id="6" name="Picture 5" descr="A picture containing clipart&#10;&#10;Description generated with high confidence">
            <a:extLst>
              <a:ext uri="{FF2B5EF4-FFF2-40B4-BE49-F238E27FC236}">
                <a16:creationId xmlns:a16="http://schemas.microsoft.com/office/drawing/2014/main" id="{34F30C92-CD4D-48B9-B955-C864C815978C}"/>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1161986" y="6501919"/>
            <a:ext cx="979564" cy="316540"/>
          </a:xfrm>
          <a:prstGeom prst="rect">
            <a:avLst/>
          </a:prstGeom>
        </p:spPr>
      </p:pic>
      <p:cxnSp>
        <p:nvCxnSpPr>
          <p:cNvPr id="3" name="Straight Connector 2">
            <a:extLst>
              <a:ext uri="{FF2B5EF4-FFF2-40B4-BE49-F238E27FC236}">
                <a16:creationId xmlns:a16="http://schemas.microsoft.com/office/drawing/2014/main" id="{556AB45B-FFB2-47C6-A5B8-8EDB710458B2}"/>
              </a:ext>
            </a:extLst>
          </p:cNvPr>
          <p:cNvCxnSpPr/>
          <p:nvPr userDrawn="1"/>
        </p:nvCxnSpPr>
        <p:spPr>
          <a:xfrm>
            <a:off x="0" y="1010573"/>
            <a:ext cx="1702676" cy="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8604659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370" userDrawn="1">
          <p15:clr>
            <a:srgbClr val="F26B43"/>
          </p15:clr>
        </p15:guide>
        <p15:guide id="3" orient="horz" pos="6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D4E331-414F-412A-8141-25678B49E1F4}"/>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741134-2A9B-4C70-8A22-4E45841F2B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73CB52-41B4-40E3-A5DC-122785E46BEC}"/>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October 25th 2017</a:t>
            </a:r>
          </a:p>
        </p:txBody>
      </p:sp>
      <p:sp>
        <p:nvSpPr>
          <p:cNvPr id="5" name="Footer Placeholder 4">
            <a:extLst>
              <a:ext uri="{FF2B5EF4-FFF2-40B4-BE49-F238E27FC236}">
                <a16:creationId xmlns:a16="http://schemas.microsoft.com/office/drawing/2014/main" id="{A9FD41CE-C2A5-4538-90C1-669FC9D69FE9}"/>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Private and Confidential</a:t>
            </a:r>
          </a:p>
        </p:txBody>
      </p:sp>
      <p:sp>
        <p:nvSpPr>
          <p:cNvPr id="6" name="Slide Number Placeholder 5">
            <a:extLst>
              <a:ext uri="{FF2B5EF4-FFF2-40B4-BE49-F238E27FC236}">
                <a16:creationId xmlns:a16="http://schemas.microsoft.com/office/drawing/2014/main" id="{03682888-FEE5-448C-BAC9-7C3E8E234972}"/>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D6ADD1-67D1-4DBE-9F13-13AE3ECC0671}" type="slidenum">
              <a:rPr lang="en-US" smtClean="0"/>
              <a:t>‹#›</a:t>
            </a:fld>
            <a:endParaRPr lang="en-US"/>
          </a:p>
        </p:txBody>
      </p:sp>
    </p:spTree>
    <p:extLst>
      <p:ext uri="{BB962C8B-B14F-4D97-AF65-F5344CB8AC3E}">
        <p14:creationId xmlns:p14="http://schemas.microsoft.com/office/powerpoint/2010/main" val="403751900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3" Type="http://schemas.openxmlformats.org/officeDocument/2006/relationships/hyperlink" Target="https://zh.wikipedia.org/wiki/%E4%B8%AD%E9%9B%BB%E6%8E%A7%E8%82%A1" TargetMode="External"/><Relationship Id="rId18" Type="http://schemas.openxmlformats.org/officeDocument/2006/relationships/hyperlink" Target="https://zh.wikipedia.org/wiki/%E6%96%B0%E9%B4%BB%E5%9F%BA%E5%9C%B0%E7%94%A2" TargetMode="External"/><Relationship Id="rId26" Type="http://schemas.openxmlformats.org/officeDocument/2006/relationships/hyperlink" Target="https://zh.wikipedia.org/wiki/%E6%81%92%E9%9A%86%E5%9C%B0%E7%94%A2" TargetMode="External"/><Relationship Id="rId39" Type="http://schemas.openxmlformats.org/officeDocument/2006/relationships/hyperlink" Target="https://zh.wikipedia.org/wiki/%E7%94%B3%E6%B4%B2%E5%9C%8B%E9%9A%9B" TargetMode="External"/><Relationship Id="rId21" Type="http://schemas.openxmlformats.org/officeDocument/2006/relationships/hyperlink" Target="https://zh.wikipedia.org/wiki/%E7%A2%A7%E6%A1%82%E5%9C%92" TargetMode="External"/><Relationship Id="rId34" Type="http://schemas.openxmlformats.org/officeDocument/2006/relationships/hyperlink" Target="https://zh.wikipedia.org/wiki/%E5%89%B5%E7%A7%91%E5%AF%A6%E6%A5%AD" TargetMode="External"/><Relationship Id="rId42" Type="http://schemas.openxmlformats.org/officeDocument/2006/relationships/hyperlink" Target="https://zh.wikipedia.org/wiki/%E9%87%91%E6%B2%99%E4%B8%AD%E5%9C%8B" TargetMode="External"/><Relationship Id="rId47" Type="http://schemas.openxmlformats.org/officeDocument/2006/relationships/hyperlink" Target="https://zh.wikipedia.org/wiki/%E8%90%AC%E6%B4%B2%E5%9C%8B%E9%9A%9B" TargetMode="External"/><Relationship Id="rId50" Type="http://schemas.openxmlformats.org/officeDocument/2006/relationships/hyperlink" Target="https://zh.wikipedia.org/wiki/%E4%B8%AD%E4%BF%A1%E8%82%A1%E4%BB%BD" TargetMode="External"/><Relationship Id="rId7" Type="http://schemas.openxmlformats.org/officeDocument/2006/relationships/hyperlink" Target="https://zh.wikipedia.org/wiki/%E4%B8%AD%E5%9B%BD%E5%B7%A5%E5%95%86%E9%93%B6%E8%A1%8C" TargetMode="External"/><Relationship Id="rId2" Type="http://schemas.openxmlformats.org/officeDocument/2006/relationships/hyperlink" Target="https://zh.wikipedia.org/wiki/%E5%8F%8B%E9%82%A6%E4%BF%9D%E9%9A%AA" TargetMode="External"/><Relationship Id="rId16" Type="http://schemas.openxmlformats.org/officeDocument/2006/relationships/hyperlink" Target="https://zh.wikipedia.org/wiki/%E9%95%B7%E6%B1%9F%E5%9F%BA%E5%BB%BA" TargetMode="External"/><Relationship Id="rId29" Type="http://schemas.openxmlformats.org/officeDocument/2006/relationships/hyperlink" Target="https://zh.wikipedia.org/wiki/%E7%BE%8E%E5%9B%A2" TargetMode="External"/><Relationship Id="rId11" Type="http://schemas.openxmlformats.org/officeDocument/2006/relationships/hyperlink" Target="https://zh.wikipedia.org/wiki/%E4%B8%AD%E9%8A%80%E9%A6%99%E6%B8%AF" TargetMode="External"/><Relationship Id="rId24" Type="http://schemas.openxmlformats.org/officeDocument/2006/relationships/hyperlink" Target="https://zh.wikipedia.org/wiki/%E6%96%B0%E4%B8%96%E7%95%8C%E7%99%BC%E5%B1%95" TargetMode="External"/><Relationship Id="rId32" Type="http://schemas.openxmlformats.org/officeDocument/2006/relationships/hyperlink" Target="https://zh.wikipedia.org/wiki/%E8%8D%AF%E6%98%8E%E7%94%9F%E7%89%A9" TargetMode="External"/><Relationship Id="rId37" Type="http://schemas.openxmlformats.org/officeDocument/2006/relationships/hyperlink" Target="https://zh.wikipedia.org/wiki/%E5%90%89%E5%88%A9%E6%B1%BD%E8%BB%8A" TargetMode="External"/><Relationship Id="rId40" Type="http://schemas.openxmlformats.org/officeDocument/2006/relationships/hyperlink" Target="https://zh.wikipedia.org/wiki/%E5%AE%89%E8%B8%8F%E9%AB%94%E8%82%B2" TargetMode="External"/><Relationship Id="rId45" Type="http://schemas.openxmlformats.org/officeDocument/2006/relationships/hyperlink" Target="https://zh.wikipedia.org/wiki/%E7%9F%B3%E8%97%A5%E9%9B%86%E5%9C%98" TargetMode="External"/><Relationship Id="rId53" Type="http://schemas.openxmlformats.org/officeDocument/2006/relationships/hyperlink" Target="https://zh.wikipedia.org/wiki/%E7%91%9E%E8%81%B2%E7%A7%91%E6%8A%80" TargetMode="External"/><Relationship Id="rId5" Type="http://schemas.openxmlformats.org/officeDocument/2006/relationships/hyperlink" Target="https://zh.wikipedia.org/wiki/%E4%B8%AD%E5%9C%8B%E5%B9%B3%E5%AE%89" TargetMode="External"/><Relationship Id="rId10" Type="http://schemas.openxmlformats.org/officeDocument/2006/relationships/hyperlink" Target="https://zh.wikipedia.org/wiki/%E6%81%92%E7%94%9F%E9%8A%80%E8%A1%8C" TargetMode="External"/><Relationship Id="rId19" Type="http://schemas.openxmlformats.org/officeDocument/2006/relationships/hyperlink" Target="https://zh.wikipedia.org/wiki/%E8%8F%AF%E6%BD%A4%E7%BD%AE%E5%9C%B0" TargetMode="External"/><Relationship Id="rId31" Type="http://schemas.openxmlformats.org/officeDocument/2006/relationships/hyperlink" Target="https://zh.wikipedia.org/wiki/%E4%B8%AD%E5%9C%8B%E7%A7%BB%E5%8B%95" TargetMode="External"/><Relationship Id="rId44" Type="http://schemas.openxmlformats.org/officeDocument/2006/relationships/hyperlink" Target="https://zh.wikipedia.org/wiki/%E4%B8%AD%E5%9C%8B%E7%9F%B3%E6%B2%B9%E5%8C%96%E5%B7%A5" TargetMode="External"/><Relationship Id="rId52" Type="http://schemas.openxmlformats.org/officeDocument/2006/relationships/hyperlink" Target="https://zh.wikipedia.org/wiki/%E4%B8%AD%E5%9C%8B%E8%81%AF%E9%80%9A" TargetMode="External"/><Relationship Id="rId4" Type="http://schemas.openxmlformats.org/officeDocument/2006/relationships/hyperlink" Target="https://zh.wikipedia.org/wiki/%E5%BB%BA%E8%A8%AD%E9%8A%80%E8%A1%8C" TargetMode="External"/><Relationship Id="rId9" Type="http://schemas.openxmlformats.org/officeDocument/2006/relationships/hyperlink" Target="https://zh.wikipedia.org/wiki/%E4%B8%AD%E5%9B%BD%E4%BA%BA%E5%AF%BF" TargetMode="External"/><Relationship Id="rId14" Type="http://schemas.openxmlformats.org/officeDocument/2006/relationships/hyperlink" Target="https://zh.wikipedia.org/wiki/%E9%A6%99%E6%B8%AF%E4%B8%AD%E8%8F%AF%E7%85%A4%E6%B0%A3" TargetMode="External"/><Relationship Id="rId22" Type="http://schemas.openxmlformats.org/officeDocument/2006/relationships/hyperlink" Target="https://zh.wikipedia.org/wiki/%E4%B8%AD%E5%9C%8B%E6%B5%B7%E5%A4%96%E7%99%BC%E5%B1%95" TargetMode="External"/><Relationship Id="rId27" Type="http://schemas.openxmlformats.org/officeDocument/2006/relationships/hyperlink" Target="https://zh.wikipedia.org/wiki/%E9%A8%B0%E8%A8%8A%E6%8E%A7%E8%82%A1" TargetMode="External"/><Relationship Id="rId30" Type="http://schemas.openxmlformats.org/officeDocument/2006/relationships/hyperlink" Target="https://zh.wikipedia.org/wiki/%E5%B0%8F%E7%B1%B3%E9%9B%86%E5%9C%98" TargetMode="External"/><Relationship Id="rId35" Type="http://schemas.openxmlformats.org/officeDocument/2006/relationships/hyperlink" Target="https://zh.wikipedia.org/wiki/%E9%95%B7%E6%B1%9F%E5%92%8C%E8%A8%98%E5%AF%A6%E6%A5%AD" TargetMode="External"/><Relationship Id="rId43" Type="http://schemas.openxmlformats.org/officeDocument/2006/relationships/hyperlink" Target="https://zh.wikipedia.org/wiki/%E4%B8%AD%E5%9C%8B%E7%94%9F%E7%89%A9%E8%A3%BD%E8%97%A5" TargetMode="External"/><Relationship Id="rId48" Type="http://schemas.openxmlformats.org/officeDocument/2006/relationships/hyperlink" Target="https://zh.wikipedia.org/wiki/%E4%B8%AD%E5%9C%8B%E7%9F%B3%E6%B2%B9" TargetMode="External"/><Relationship Id="rId8" Type="http://schemas.openxmlformats.org/officeDocument/2006/relationships/hyperlink" Target="https://zh.wikipedia.org/wiki/%E4%B8%AD%E5%9C%8B%E9%8A%80%E8%A1%8C" TargetMode="External"/><Relationship Id="rId51" Type="http://schemas.openxmlformats.org/officeDocument/2006/relationships/hyperlink" Target="https://zh.wikipedia.org/wiki/%E6%81%86%E5%AE%89%E5%9C%8B%E9%9A%9B" TargetMode="External"/><Relationship Id="rId3" Type="http://schemas.openxmlformats.org/officeDocument/2006/relationships/hyperlink" Target="https://zh.wikipedia.org/wiki/%E6%BB%99%E8%B1%90%E6%8E%A7%E8%82%A1" TargetMode="External"/><Relationship Id="rId12" Type="http://schemas.openxmlformats.org/officeDocument/2006/relationships/hyperlink" Target="https://zh.wikipedia.org/wiki/%E4%BA%A4%E9%80%9A%E9%8A%80%E8%A1%8C" TargetMode="External"/><Relationship Id="rId17" Type="http://schemas.openxmlformats.org/officeDocument/2006/relationships/hyperlink" Target="https://zh.wikipedia.org/wiki/%E9%A0%98%E5%B1%95%E6%88%BF%E5%9C%B0%E7%94%A2%E6%8A%95%E8%B3%87%E4%BF%A1%E8%A8%97%E5%9F%BA%E9%87%91" TargetMode="External"/><Relationship Id="rId25" Type="http://schemas.openxmlformats.org/officeDocument/2006/relationships/hyperlink" Target="https://zh.wikipedia.org/wiki/%E6%81%92%E5%9F%BA%E5%9C%B0%E7%94%A2" TargetMode="External"/><Relationship Id="rId33" Type="http://schemas.openxmlformats.org/officeDocument/2006/relationships/hyperlink" Target="https://zh.wikipedia.org/wiki/%E4%B8%AD%E5%9C%8B%E6%B5%B7%E6%B4%8B%E7%9F%B3%E6%B2%B9" TargetMode="External"/><Relationship Id="rId38" Type="http://schemas.openxmlformats.org/officeDocument/2006/relationships/hyperlink" Target="https://zh.wikipedia.org/wiki/%E8%92%99%E7%89%9B%E4%B9%B3%E6%A5%AD" TargetMode="External"/><Relationship Id="rId46" Type="http://schemas.openxmlformats.org/officeDocument/2006/relationships/hyperlink" Target="https://zh.wikipedia.org/wiki/%E6%B8%AF%E9%90%B5%E5%85%AC%E5%8F%B8" TargetMode="External"/><Relationship Id="rId20" Type="http://schemas.openxmlformats.org/officeDocument/2006/relationships/hyperlink" Target="https://zh.wikipedia.org/wiki/%E9%95%B7%E5%AF%A6%E9%9B%86%E5%9C%98" TargetMode="External"/><Relationship Id="rId41" Type="http://schemas.openxmlformats.org/officeDocument/2006/relationships/hyperlink" Target="https://zh.wikipedia.org/wiki/%E8%88%9C%E5%AE%87%E5%85%89%E5%AD%B8%E7%A7%91%E6%8A%80" TargetMode="External"/><Relationship Id="rId1" Type="http://schemas.openxmlformats.org/officeDocument/2006/relationships/slideLayout" Target="../slideLayouts/slideLayout33.xml"/><Relationship Id="rId6" Type="http://schemas.openxmlformats.org/officeDocument/2006/relationships/hyperlink" Target="https://zh.wikipedia.org/wiki/%E9%A6%99%E6%B8%AF%E4%BA%A4%E6%98%93%E6%89%80" TargetMode="External"/><Relationship Id="rId15" Type="http://schemas.openxmlformats.org/officeDocument/2006/relationships/hyperlink" Target="https://zh.wikipedia.org/wiki/%E9%9B%BB%E8%83%BD%E5%AF%A6%E6%A5%AD" TargetMode="External"/><Relationship Id="rId23" Type="http://schemas.openxmlformats.org/officeDocument/2006/relationships/hyperlink" Target="https://zh.wikipedia.org/wiki/%E4%B9%9D%E9%BE%8D%E5%80%89%E7%BD%AE%E6%A5%AD" TargetMode="External"/><Relationship Id="rId28" Type="http://schemas.openxmlformats.org/officeDocument/2006/relationships/hyperlink" Target="https://zh.wikipedia.org/wiki/%E9%98%BF%E9%87%8C%E5%B7%B4%E5%B7%B4%E9%9B%86%E5%9C%98" TargetMode="External"/><Relationship Id="rId36" Type="http://schemas.openxmlformats.org/officeDocument/2006/relationships/hyperlink" Target="https://zh.wikipedia.org/wiki/%E9%8A%80%E6%B2%B3%E5%A8%9B%E6%A8%82" TargetMode="External"/><Relationship Id="rId49" Type="http://schemas.openxmlformats.org/officeDocument/2006/relationships/hyperlink" Target="https://zh.wikipedia.org/wiki/%E7%99%BE%E5%A8%81%E4%BA%9E%E5%A4%AA"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33.xml"/><Relationship Id="rId6" Type="http://schemas.openxmlformats.org/officeDocument/2006/relationships/image" Target="../media/image86.png"/><Relationship Id="rId5" Type="http://schemas.openxmlformats.org/officeDocument/2006/relationships/image" Target="../media/image85.jpg"/><Relationship Id="rId4" Type="http://schemas.openxmlformats.org/officeDocument/2006/relationships/image" Target="../media/image8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2.emf"/><Relationship Id="rId1" Type="http://schemas.openxmlformats.org/officeDocument/2006/relationships/slideLayout" Target="../slideLayouts/slideLayout33.xml"/><Relationship Id="rId4" Type="http://schemas.openxmlformats.org/officeDocument/2006/relationships/image" Target="../media/image89.jpg"/></Relationships>
</file>

<file path=ppt/slides/_rels/slide2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4.emf"/><Relationship Id="rId4" Type="http://schemas.openxmlformats.org/officeDocument/2006/relationships/image" Target="../media/image93.emf"/></Relationships>
</file>

<file path=ppt/slides/_rels/slide27.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6.emf"/></Relationships>
</file>

<file path=ppt/slides/_rels/slide2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0.jpg"/><Relationship Id="rId5" Type="http://schemas.openxmlformats.org/officeDocument/2006/relationships/image" Target="../media/image99.jpg"/><Relationship Id="rId4" Type="http://schemas.openxmlformats.org/officeDocument/2006/relationships/image" Target="../media/image9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5.jpg"/><Relationship Id="rId5" Type="http://schemas.openxmlformats.org/officeDocument/2006/relationships/image" Target="../media/image104.jpg"/><Relationship Id="rId4" Type="http://schemas.openxmlformats.org/officeDocument/2006/relationships/image" Target="../media/image103.jpg"/></Relationships>
</file>

<file path=ppt/slides/_rels/slide34.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6.tiff"/><Relationship Id="rId5" Type="http://schemas.openxmlformats.org/officeDocument/2006/relationships/image" Target="../media/image96.emf"/><Relationship Id="rId4" Type="http://schemas.openxmlformats.org/officeDocument/2006/relationships/image" Target="../media/image97.emf"/></Relationships>
</file>

<file path=ppt/slides/_rels/slide35.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7.jpg"/></Relationships>
</file>

<file path=ppt/slides/_rels/slide36.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09.jpg"/><Relationship Id="rId4" Type="http://schemas.openxmlformats.org/officeDocument/2006/relationships/image" Target="../media/image108.jpg"/></Relationships>
</file>

<file path=ppt/slides/_rels/slide37.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20.xml"/><Relationship Id="rId4" Type="http://schemas.openxmlformats.org/officeDocument/2006/relationships/image" Target="../media/image112.jpg"/></Relationships>
</file>

<file path=ppt/slides/_rels/slide38.xml.rels><?xml version="1.0" encoding="UTF-8" standalone="yes"?>
<Relationships xmlns="http://schemas.openxmlformats.org/package/2006/relationships"><Relationship Id="rId3" Type="http://schemas.openxmlformats.org/officeDocument/2006/relationships/image" Target="../media/image114.tiff"/><Relationship Id="rId2" Type="http://schemas.openxmlformats.org/officeDocument/2006/relationships/image" Target="../media/image113.tiff"/><Relationship Id="rId1" Type="http://schemas.openxmlformats.org/officeDocument/2006/relationships/slideLayout" Target="../slideLayouts/slideLayout20.xml"/><Relationship Id="rId5" Type="http://schemas.openxmlformats.org/officeDocument/2006/relationships/image" Target="../media/image116.tiff"/><Relationship Id="rId4" Type="http://schemas.openxmlformats.org/officeDocument/2006/relationships/image" Target="../media/image115.tiff"/></Relationships>
</file>

<file path=ppt/slides/_rels/slide39.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6" Type="http://schemas.openxmlformats.org/officeDocument/2006/relationships/image" Target="../media/image27.png"/><Relationship Id="rId21" Type="http://schemas.openxmlformats.org/officeDocument/2006/relationships/image" Target="../media/image22.png"/><Relationship Id="rId42" Type="http://schemas.openxmlformats.org/officeDocument/2006/relationships/image" Target="../media/image43.png"/><Relationship Id="rId47" Type="http://schemas.openxmlformats.org/officeDocument/2006/relationships/image" Target="../media/image48.png"/><Relationship Id="rId63" Type="http://schemas.openxmlformats.org/officeDocument/2006/relationships/image" Target="../media/image64.png"/><Relationship Id="rId68" Type="http://schemas.openxmlformats.org/officeDocument/2006/relationships/image" Target="../media/image69.png"/><Relationship Id="rId2" Type="http://schemas.openxmlformats.org/officeDocument/2006/relationships/image" Target="../media/image3.jpg"/><Relationship Id="rId16" Type="http://schemas.openxmlformats.org/officeDocument/2006/relationships/image" Target="../media/image17.png"/><Relationship Id="rId29" Type="http://schemas.openxmlformats.org/officeDocument/2006/relationships/image" Target="../media/image30.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46.png"/><Relationship Id="rId53" Type="http://schemas.openxmlformats.org/officeDocument/2006/relationships/image" Target="../media/image54.png"/><Relationship Id="rId58" Type="http://schemas.openxmlformats.org/officeDocument/2006/relationships/image" Target="../media/image59.png"/><Relationship Id="rId66" Type="http://schemas.openxmlformats.org/officeDocument/2006/relationships/image" Target="../media/image67.png"/><Relationship Id="rId74" Type="http://schemas.openxmlformats.org/officeDocument/2006/relationships/image" Target="../media/image75.png"/><Relationship Id="rId5" Type="http://schemas.openxmlformats.org/officeDocument/2006/relationships/image" Target="../media/image6.png"/><Relationship Id="rId61" Type="http://schemas.openxmlformats.org/officeDocument/2006/relationships/image" Target="../media/image62.png"/><Relationship Id="rId19" Type="http://schemas.openxmlformats.org/officeDocument/2006/relationships/image" Target="../media/image2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 Id="rId43" Type="http://schemas.openxmlformats.org/officeDocument/2006/relationships/image" Target="../media/image44.png"/><Relationship Id="rId48" Type="http://schemas.openxmlformats.org/officeDocument/2006/relationships/image" Target="../media/image49.png"/><Relationship Id="rId56" Type="http://schemas.openxmlformats.org/officeDocument/2006/relationships/image" Target="../media/image57.png"/><Relationship Id="rId64" Type="http://schemas.openxmlformats.org/officeDocument/2006/relationships/image" Target="../media/image65.png"/><Relationship Id="rId69" Type="http://schemas.openxmlformats.org/officeDocument/2006/relationships/image" Target="../media/image70.png"/><Relationship Id="rId8" Type="http://schemas.openxmlformats.org/officeDocument/2006/relationships/image" Target="../media/image9.png"/><Relationship Id="rId51" Type="http://schemas.openxmlformats.org/officeDocument/2006/relationships/image" Target="../media/image52.png"/><Relationship Id="rId72" Type="http://schemas.openxmlformats.org/officeDocument/2006/relationships/image" Target="../media/image73.png"/><Relationship Id="rId3" Type="http://schemas.openxmlformats.org/officeDocument/2006/relationships/image" Target="../media/image4.emf"/><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46" Type="http://schemas.openxmlformats.org/officeDocument/2006/relationships/image" Target="../media/image47.png"/><Relationship Id="rId59" Type="http://schemas.openxmlformats.org/officeDocument/2006/relationships/image" Target="../media/image60.png"/><Relationship Id="rId67" Type="http://schemas.openxmlformats.org/officeDocument/2006/relationships/image" Target="../media/image68.png"/><Relationship Id="rId20" Type="http://schemas.openxmlformats.org/officeDocument/2006/relationships/image" Target="../media/image21.png"/><Relationship Id="rId41" Type="http://schemas.openxmlformats.org/officeDocument/2006/relationships/image" Target="../media/image42.png"/><Relationship Id="rId54" Type="http://schemas.openxmlformats.org/officeDocument/2006/relationships/image" Target="../media/image55.png"/><Relationship Id="rId62" Type="http://schemas.openxmlformats.org/officeDocument/2006/relationships/image" Target="../media/image63.png"/><Relationship Id="rId70" Type="http://schemas.openxmlformats.org/officeDocument/2006/relationships/image" Target="../media/image71.png"/><Relationship Id="rId75" Type="http://schemas.openxmlformats.org/officeDocument/2006/relationships/image" Target="../media/image76.png"/><Relationship Id="rId1" Type="http://schemas.openxmlformats.org/officeDocument/2006/relationships/slideLayout" Target="../slideLayouts/slideLayout33.xml"/><Relationship Id="rId6" Type="http://schemas.openxmlformats.org/officeDocument/2006/relationships/image" Target="../media/image7.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png"/><Relationship Id="rId57" Type="http://schemas.openxmlformats.org/officeDocument/2006/relationships/image" Target="../media/image58.png"/><Relationship Id="rId10" Type="http://schemas.openxmlformats.org/officeDocument/2006/relationships/image" Target="../media/image11.png"/><Relationship Id="rId31" Type="http://schemas.openxmlformats.org/officeDocument/2006/relationships/image" Target="../media/image32.png"/><Relationship Id="rId44" Type="http://schemas.openxmlformats.org/officeDocument/2006/relationships/image" Target="../media/image45.png"/><Relationship Id="rId52" Type="http://schemas.openxmlformats.org/officeDocument/2006/relationships/image" Target="../media/image53.png"/><Relationship Id="rId60" Type="http://schemas.openxmlformats.org/officeDocument/2006/relationships/image" Target="../media/image61.png"/><Relationship Id="rId65" Type="http://schemas.openxmlformats.org/officeDocument/2006/relationships/image" Target="../media/image66.png"/><Relationship Id="rId73" Type="http://schemas.openxmlformats.org/officeDocument/2006/relationships/image" Target="../media/image74.png"/><Relationship Id="rId4" Type="http://schemas.openxmlformats.org/officeDocument/2006/relationships/image" Target="../media/image5.png"/><Relationship Id="rId9" Type="http://schemas.openxmlformats.org/officeDocument/2006/relationships/image" Target="../media/image10.png"/><Relationship Id="rId13" Type="http://schemas.openxmlformats.org/officeDocument/2006/relationships/image" Target="../media/image14.png"/><Relationship Id="rId18" Type="http://schemas.openxmlformats.org/officeDocument/2006/relationships/image" Target="../media/image19.png"/><Relationship Id="rId39" Type="http://schemas.openxmlformats.org/officeDocument/2006/relationships/image" Target="../media/image40.png"/><Relationship Id="rId34" Type="http://schemas.openxmlformats.org/officeDocument/2006/relationships/image" Target="../media/image35.png"/><Relationship Id="rId50" Type="http://schemas.openxmlformats.org/officeDocument/2006/relationships/image" Target="../media/image51.png"/><Relationship Id="rId55" Type="http://schemas.openxmlformats.org/officeDocument/2006/relationships/image" Target="../media/image56.png"/><Relationship Id="rId7" Type="http://schemas.openxmlformats.org/officeDocument/2006/relationships/image" Target="../media/image8.png"/><Relationship Id="rId71" Type="http://schemas.openxmlformats.org/officeDocument/2006/relationships/image" Target="../media/image7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19.tiff"/><Relationship Id="rId2" Type="http://schemas.openxmlformats.org/officeDocument/2006/relationships/image" Target="../media/image118.tiff"/><Relationship Id="rId1" Type="http://schemas.openxmlformats.org/officeDocument/2006/relationships/slideLayout" Target="../slideLayouts/slideLayout7.xml"/><Relationship Id="rId6" Type="http://schemas.openxmlformats.org/officeDocument/2006/relationships/image" Target="../media/image122.jpg"/><Relationship Id="rId5" Type="http://schemas.openxmlformats.org/officeDocument/2006/relationships/image" Target="../media/image121.jpg"/><Relationship Id="rId4" Type="http://schemas.openxmlformats.org/officeDocument/2006/relationships/image" Target="../media/image120.tiff"/></Relationships>
</file>

<file path=ppt/slides/_rels/slide43.xml.rels><?xml version="1.0" encoding="UTF-8" standalone="yes"?>
<Relationships xmlns="http://schemas.openxmlformats.org/package/2006/relationships"><Relationship Id="rId3" Type="http://schemas.openxmlformats.org/officeDocument/2006/relationships/image" Target="../media/image124.tiff"/><Relationship Id="rId7" Type="http://schemas.openxmlformats.org/officeDocument/2006/relationships/image" Target="../media/image128.png"/><Relationship Id="rId2" Type="http://schemas.openxmlformats.org/officeDocument/2006/relationships/image" Target="../media/image123.tiff"/><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tiff"/></Relationships>
</file>

<file path=ppt/slides/_rels/slide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5.tif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32.tiff"/></Relationships>
</file>

<file path=ppt/slides/_rels/slide46.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4.tiff"/></Relationships>
</file>

<file path=ppt/slides/_rels/slide47.xml.rels><?xml version="1.0" encoding="UTF-8" standalone="yes"?>
<Relationships xmlns="http://schemas.openxmlformats.org/package/2006/relationships"><Relationship Id="rId3" Type="http://schemas.openxmlformats.org/officeDocument/2006/relationships/image" Target="../media/image136.tiff"/><Relationship Id="rId2" Type="http://schemas.openxmlformats.org/officeDocument/2006/relationships/image" Target="../media/image135.tiff"/><Relationship Id="rId1" Type="http://schemas.openxmlformats.org/officeDocument/2006/relationships/slideLayout" Target="../slideLayouts/slideLayout7.xml"/><Relationship Id="rId5" Type="http://schemas.openxmlformats.org/officeDocument/2006/relationships/image" Target="../media/image138.tiff"/><Relationship Id="rId4" Type="http://schemas.openxmlformats.org/officeDocument/2006/relationships/image" Target="../media/image137.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hyperlink" Target="https://ocw.mit.edu/courses/mathematics/18-s096-topics-in-mathematics-with-applications-in-finance-fall-2013/index.htm" TargetMode="External"/><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9.tiff"/><Relationship Id="rId1" Type="http://schemas.openxmlformats.org/officeDocument/2006/relationships/slideLayout" Target="../slideLayouts/slideLayout7.xml"/><Relationship Id="rId4" Type="http://schemas.openxmlformats.org/officeDocument/2006/relationships/image" Target="../media/image140.jpeg"/></Relationships>
</file>

<file path=ppt/slides/_rels/slide52.xml.rels><?xml version="1.0" encoding="UTF-8" standalone="yes"?>
<Relationships xmlns="http://schemas.openxmlformats.org/package/2006/relationships"><Relationship Id="rId3" Type="http://schemas.openxmlformats.org/officeDocument/2006/relationships/image" Target="../media/image142.tiff"/><Relationship Id="rId2" Type="http://schemas.openxmlformats.org/officeDocument/2006/relationships/image" Target="../media/image141.tif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3.jp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3" Type="http://schemas.openxmlformats.org/officeDocument/2006/relationships/hyperlink" Target="https://zh.wikipedia.org/wiki/%E4%B8%AD%E9%9B%BB%E6%8E%A7%E8%82%A1" TargetMode="External"/><Relationship Id="rId18" Type="http://schemas.openxmlformats.org/officeDocument/2006/relationships/hyperlink" Target="https://zh.wikipedia.org/wiki/%E6%96%B0%E9%B4%BB%E5%9F%BA%E5%9C%B0%E7%94%A2" TargetMode="External"/><Relationship Id="rId26" Type="http://schemas.openxmlformats.org/officeDocument/2006/relationships/hyperlink" Target="https://zh.wikipedia.org/wiki/%E6%81%92%E9%9A%86%E5%9C%B0%E7%94%A2" TargetMode="External"/><Relationship Id="rId39" Type="http://schemas.openxmlformats.org/officeDocument/2006/relationships/hyperlink" Target="https://zh.wikipedia.org/wiki/%E7%94%B3%E6%B4%B2%E5%9C%8B%E9%9A%9B" TargetMode="External"/><Relationship Id="rId21" Type="http://schemas.openxmlformats.org/officeDocument/2006/relationships/hyperlink" Target="https://zh.wikipedia.org/wiki/%E7%A2%A7%E6%A1%82%E5%9C%92" TargetMode="External"/><Relationship Id="rId34" Type="http://schemas.openxmlformats.org/officeDocument/2006/relationships/hyperlink" Target="https://zh.wikipedia.org/wiki/%E5%89%B5%E7%A7%91%E5%AF%A6%E6%A5%AD" TargetMode="External"/><Relationship Id="rId42" Type="http://schemas.openxmlformats.org/officeDocument/2006/relationships/hyperlink" Target="https://zh.wikipedia.org/wiki/%E9%87%91%E6%B2%99%E4%B8%AD%E5%9C%8B" TargetMode="External"/><Relationship Id="rId47" Type="http://schemas.openxmlformats.org/officeDocument/2006/relationships/hyperlink" Target="https://zh.wikipedia.org/wiki/%E8%90%AC%E6%B4%B2%E5%9C%8B%E9%9A%9B" TargetMode="External"/><Relationship Id="rId50" Type="http://schemas.openxmlformats.org/officeDocument/2006/relationships/hyperlink" Target="https://zh.wikipedia.org/wiki/%E4%B8%AD%E4%BF%A1%E8%82%A1%E4%BB%BD" TargetMode="External"/><Relationship Id="rId7" Type="http://schemas.openxmlformats.org/officeDocument/2006/relationships/hyperlink" Target="https://zh.wikipedia.org/wiki/%E4%B8%AD%E5%9B%BD%E5%B7%A5%E5%95%86%E9%93%B6%E8%A1%8C" TargetMode="External"/><Relationship Id="rId2" Type="http://schemas.openxmlformats.org/officeDocument/2006/relationships/hyperlink" Target="https://zh.wikipedia.org/wiki/%E5%8F%8B%E9%82%A6%E4%BF%9D%E9%9A%AA" TargetMode="External"/><Relationship Id="rId16" Type="http://schemas.openxmlformats.org/officeDocument/2006/relationships/hyperlink" Target="https://zh.wikipedia.org/wiki/%E9%95%B7%E6%B1%9F%E5%9F%BA%E5%BB%BA" TargetMode="External"/><Relationship Id="rId29" Type="http://schemas.openxmlformats.org/officeDocument/2006/relationships/hyperlink" Target="https://zh.wikipedia.org/wiki/%E7%BE%8E%E5%9B%A2" TargetMode="External"/><Relationship Id="rId11" Type="http://schemas.openxmlformats.org/officeDocument/2006/relationships/hyperlink" Target="https://zh.wikipedia.org/wiki/%E4%B8%AD%E9%8A%80%E9%A6%99%E6%B8%AF" TargetMode="External"/><Relationship Id="rId24" Type="http://schemas.openxmlformats.org/officeDocument/2006/relationships/hyperlink" Target="https://zh.wikipedia.org/wiki/%E6%96%B0%E4%B8%96%E7%95%8C%E7%99%BC%E5%B1%95" TargetMode="External"/><Relationship Id="rId32" Type="http://schemas.openxmlformats.org/officeDocument/2006/relationships/hyperlink" Target="https://zh.wikipedia.org/wiki/%E8%8D%AF%E6%98%8E%E7%94%9F%E7%89%A9" TargetMode="External"/><Relationship Id="rId37" Type="http://schemas.openxmlformats.org/officeDocument/2006/relationships/hyperlink" Target="https://zh.wikipedia.org/wiki/%E5%90%89%E5%88%A9%E6%B1%BD%E8%BB%8A" TargetMode="External"/><Relationship Id="rId40" Type="http://schemas.openxmlformats.org/officeDocument/2006/relationships/hyperlink" Target="https://zh.wikipedia.org/wiki/%E5%AE%89%E8%B8%8F%E9%AB%94%E8%82%B2" TargetMode="External"/><Relationship Id="rId45" Type="http://schemas.openxmlformats.org/officeDocument/2006/relationships/hyperlink" Target="https://zh.wikipedia.org/wiki/%E7%9F%B3%E8%97%A5%E9%9B%86%E5%9C%98" TargetMode="External"/><Relationship Id="rId53" Type="http://schemas.openxmlformats.org/officeDocument/2006/relationships/hyperlink" Target="https://zh.wikipedia.org/wiki/%E7%91%9E%E8%81%B2%E7%A7%91%E6%8A%80" TargetMode="External"/><Relationship Id="rId5" Type="http://schemas.openxmlformats.org/officeDocument/2006/relationships/hyperlink" Target="https://zh.wikipedia.org/wiki/%E4%B8%AD%E5%9C%8B%E5%B9%B3%E5%AE%89" TargetMode="External"/><Relationship Id="rId10" Type="http://schemas.openxmlformats.org/officeDocument/2006/relationships/hyperlink" Target="https://zh.wikipedia.org/wiki/%E6%81%92%E7%94%9F%E9%8A%80%E8%A1%8C" TargetMode="External"/><Relationship Id="rId19" Type="http://schemas.openxmlformats.org/officeDocument/2006/relationships/hyperlink" Target="https://zh.wikipedia.org/wiki/%E8%8F%AF%E6%BD%A4%E7%BD%AE%E5%9C%B0" TargetMode="External"/><Relationship Id="rId31" Type="http://schemas.openxmlformats.org/officeDocument/2006/relationships/hyperlink" Target="https://zh.wikipedia.org/wiki/%E4%B8%AD%E5%9C%8B%E7%A7%BB%E5%8B%95" TargetMode="External"/><Relationship Id="rId44" Type="http://schemas.openxmlformats.org/officeDocument/2006/relationships/hyperlink" Target="https://zh.wikipedia.org/wiki/%E4%B8%AD%E5%9C%8B%E7%9F%B3%E6%B2%B9%E5%8C%96%E5%B7%A5" TargetMode="External"/><Relationship Id="rId52" Type="http://schemas.openxmlformats.org/officeDocument/2006/relationships/hyperlink" Target="https://zh.wikipedia.org/wiki/%E4%B8%AD%E5%9C%8B%E8%81%AF%E9%80%9A" TargetMode="External"/><Relationship Id="rId4" Type="http://schemas.openxmlformats.org/officeDocument/2006/relationships/hyperlink" Target="https://zh.wikipedia.org/wiki/%E5%BB%BA%E8%A8%AD%E9%8A%80%E8%A1%8C" TargetMode="External"/><Relationship Id="rId9" Type="http://schemas.openxmlformats.org/officeDocument/2006/relationships/hyperlink" Target="https://zh.wikipedia.org/wiki/%E4%B8%AD%E5%9B%BD%E4%BA%BA%E5%AF%BF" TargetMode="External"/><Relationship Id="rId14" Type="http://schemas.openxmlformats.org/officeDocument/2006/relationships/hyperlink" Target="https://zh.wikipedia.org/wiki/%E9%A6%99%E6%B8%AF%E4%B8%AD%E8%8F%AF%E7%85%A4%E6%B0%A3" TargetMode="External"/><Relationship Id="rId22" Type="http://schemas.openxmlformats.org/officeDocument/2006/relationships/hyperlink" Target="https://zh.wikipedia.org/wiki/%E4%B8%AD%E5%9C%8B%E6%B5%B7%E5%A4%96%E7%99%BC%E5%B1%95" TargetMode="External"/><Relationship Id="rId27" Type="http://schemas.openxmlformats.org/officeDocument/2006/relationships/hyperlink" Target="https://zh.wikipedia.org/wiki/%E9%A8%B0%E8%A8%8A%E6%8E%A7%E8%82%A1" TargetMode="External"/><Relationship Id="rId30" Type="http://schemas.openxmlformats.org/officeDocument/2006/relationships/hyperlink" Target="https://zh.wikipedia.org/wiki/%E5%B0%8F%E7%B1%B3%E9%9B%86%E5%9C%98" TargetMode="External"/><Relationship Id="rId35" Type="http://schemas.openxmlformats.org/officeDocument/2006/relationships/hyperlink" Target="https://zh.wikipedia.org/wiki/%E9%95%B7%E6%B1%9F%E5%92%8C%E8%A8%98%E5%AF%A6%E6%A5%AD" TargetMode="External"/><Relationship Id="rId43" Type="http://schemas.openxmlformats.org/officeDocument/2006/relationships/hyperlink" Target="https://zh.wikipedia.org/wiki/%E4%B8%AD%E5%9C%8B%E7%94%9F%E7%89%A9%E8%A3%BD%E8%97%A5" TargetMode="External"/><Relationship Id="rId48" Type="http://schemas.openxmlformats.org/officeDocument/2006/relationships/hyperlink" Target="https://zh.wikipedia.org/wiki/%E4%B8%AD%E5%9C%8B%E7%9F%B3%E6%B2%B9" TargetMode="External"/><Relationship Id="rId8" Type="http://schemas.openxmlformats.org/officeDocument/2006/relationships/hyperlink" Target="https://zh.wikipedia.org/wiki/%E4%B8%AD%E5%9C%8B%E9%8A%80%E8%A1%8C" TargetMode="External"/><Relationship Id="rId51" Type="http://schemas.openxmlformats.org/officeDocument/2006/relationships/hyperlink" Target="https://zh.wikipedia.org/wiki/%E6%81%86%E5%AE%89%E5%9C%8B%E9%9A%9B" TargetMode="External"/><Relationship Id="rId3" Type="http://schemas.openxmlformats.org/officeDocument/2006/relationships/hyperlink" Target="https://zh.wikipedia.org/wiki/%E6%BB%99%E8%B1%90%E6%8E%A7%E8%82%A1" TargetMode="External"/><Relationship Id="rId12" Type="http://schemas.openxmlformats.org/officeDocument/2006/relationships/hyperlink" Target="https://zh.wikipedia.org/wiki/%E4%BA%A4%E9%80%9A%E9%8A%80%E8%A1%8C" TargetMode="External"/><Relationship Id="rId17" Type="http://schemas.openxmlformats.org/officeDocument/2006/relationships/hyperlink" Target="https://zh.wikipedia.org/wiki/%E9%A0%98%E5%B1%95%E6%88%BF%E5%9C%B0%E7%94%A2%E6%8A%95%E8%B3%87%E4%BF%A1%E8%A8%97%E5%9F%BA%E9%87%91" TargetMode="External"/><Relationship Id="rId25" Type="http://schemas.openxmlformats.org/officeDocument/2006/relationships/hyperlink" Target="https://zh.wikipedia.org/wiki/%E6%81%92%E5%9F%BA%E5%9C%B0%E7%94%A2" TargetMode="External"/><Relationship Id="rId33" Type="http://schemas.openxmlformats.org/officeDocument/2006/relationships/hyperlink" Target="https://zh.wikipedia.org/wiki/%E4%B8%AD%E5%9C%8B%E6%B5%B7%E6%B4%8B%E7%9F%B3%E6%B2%B9" TargetMode="External"/><Relationship Id="rId38" Type="http://schemas.openxmlformats.org/officeDocument/2006/relationships/hyperlink" Target="https://zh.wikipedia.org/wiki/%E8%92%99%E7%89%9B%E4%B9%B3%E6%A5%AD" TargetMode="External"/><Relationship Id="rId46" Type="http://schemas.openxmlformats.org/officeDocument/2006/relationships/hyperlink" Target="https://zh.wikipedia.org/wiki/%E6%B8%AF%E9%90%B5%E5%85%AC%E5%8F%B8" TargetMode="External"/><Relationship Id="rId20" Type="http://schemas.openxmlformats.org/officeDocument/2006/relationships/hyperlink" Target="https://zh.wikipedia.org/wiki/%E9%95%B7%E5%AF%A6%E9%9B%86%E5%9C%98" TargetMode="External"/><Relationship Id="rId41" Type="http://schemas.openxmlformats.org/officeDocument/2006/relationships/hyperlink" Target="https://zh.wikipedia.org/wiki/%E8%88%9C%E5%AE%87%E5%85%89%E5%AD%B8%E7%A7%91%E6%8A%80" TargetMode="External"/><Relationship Id="rId1" Type="http://schemas.openxmlformats.org/officeDocument/2006/relationships/slideLayout" Target="../slideLayouts/slideLayout33.xml"/><Relationship Id="rId6" Type="http://schemas.openxmlformats.org/officeDocument/2006/relationships/hyperlink" Target="https://zh.wikipedia.org/wiki/%E9%A6%99%E6%B8%AF%E4%BA%A4%E6%98%93%E6%89%80" TargetMode="External"/><Relationship Id="rId15" Type="http://schemas.openxmlformats.org/officeDocument/2006/relationships/hyperlink" Target="https://zh.wikipedia.org/wiki/%E9%9B%BB%E8%83%BD%E5%AF%A6%E6%A5%AD" TargetMode="External"/><Relationship Id="rId23" Type="http://schemas.openxmlformats.org/officeDocument/2006/relationships/hyperlink" Target="https://zh.wikipedia.org/wiki/%E4%B9%9D%E9%BE%8D%E5%80%89%E7%BD%AE%E6%A5%AD" TargetMode="External"/><Relationship Id="rId28" Type="http://schemas.openxmlformats.org/officeDocument/2006/relationships/hyperlink" Target="https://zh.wikipedia.org/wiki/%E9%98%BF%E9%87%8C%E5%B7%B4%E5%B7%B4%E9%9B%86%E5%9C%98" TargetMode="External"/><Relationship Id="rId36" Type="http://schemas.openxmlformats.org/officeDocument/2006/relationships/hyperlink" Target="https://zh.wikipedia.org/wiki/%E9%8A%80%E6%B2%B3%E5%A8%9B%E6%A8%82" TargetMode="External"/><Relationship Id="rId49" Type="http://schemas.openxmlformats.org/officeDocument/2006/relationships/hyperlink" Target="https://zh.wikipedia.org/wiki/%E7%99%BE%E5%A8%81%E4%BA%9E%E5%A4%A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97C0-83CC-4513-8ADA-BB9F256A2A38}"/>
              </a:ext>
            </a:extLst>
          </p:cNvPr>
          <p:cNvSpPr>
            <a:spLocks noGrp="1"/>
          </p:cNvSpPr>
          <p:nvPr>
            <p:ph type="ctrTitle"/>
          </p:nvPr>
        </p:nvSpPr>
        <p:spPr>
          <a:xfrm>
            <a:off x="6096000" y="4709096"/>
            <a:ext cx="8788400" cy="1223963"/>
          </a:xfrm>
        </p:spPr>
        <p:txBody>
          <a:bodyPr>
            <a:normAutofit/>
          </a:bodyPr>
          <a:lstStyle/>
          <a:p>
            <a:pPr algn="l"/>
            <a:r>
              <a:rPr lang="en-US" altLang="zh-HK" sz="3600" dirty="0">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t>Supervisor: Dr. LCM</a:t>
            </a:r>
            <a:br>
              <a:rPr lang="en-US" altLang="zh-HK" sz="3600" dirty="0">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br>
            <a:r>
              <a:rPr lang="en-US" altLang="zh-HK" sz="3600" dirty="0">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t>Student: YIN, </a:t>
            </a:r>
            <a:r>
              <a:rPr lang="en-US" altLang="zh-HK" sz="3600" dirty="0" err="1">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t>Zhendong</a:t>
            </a:r>
            <a:endParaRPr lang="en-CA" sz="3600" dirty="0"/>
          </a:p>
        </p:txBody>
      </p:sp>
      <p:sp>
        <p:nvSpPr>
          <p:cNvPr id="3" name="矩形 2">
            <a:extLst>
              <a:ext uri="{FF2B5EF4-FFF2-40B4-BE49-F238E27FC236}">
                <a16:creationId xmlns:a16="http://schemas.microsoft.com/office/drawing/2014/main" id="{C47318B6-3542-3642-B8B0-0F865989D4EE}"/>
              </a:ext>
            </a:extLst>
          </p:cNvPr>
          <p:cNvSpPr/>
          <p:nvPr/>
        </p:nvSpPr>
        <p:spPr>
          <a:xfrm>
            <a:off x="1742356" y="2067785"/>
            <a:ext cx="8747844" cy="923330"/>
          </a:xfrm>
          <a:prstGeom prst="rect">
            <a:avLst/>
          </a:prstGeom>
        </p:spPr>
        <p:txBody>
          <a:bodyPr wrap="none">
            <a:spAutoFit/>
          </a:bodyPr>
          <a:lstStyle/>
          <a:p>
            <a:pPr lvl="0">
              <a:buClr>
                <a:srgbClr val="132E57"/>
              </a:buClr>
              <a:buSzPct val="25000"/>
            </a:pPr>
            <a:r>
              <a:rPr lang="en-US" altLang="zh-HK" sz="5400" dirty="0">
                <a:solidFill>
                  <a:srgbClr val="FFFFFF"/>
                </a:solidFill>
                <a:latin typeface="Calibri" panose="020F0502020204030204"/>
                <a:sym typeface="Open Sans"/>
              </a:rPr>
              <a:t>MATH 4999 Regular Meeting I</a:t>
            </a:r>
          </a:p>
        </p:txBody>
      </p:sp>
    </p:spTree>
    <p:extLst>
      <p:ext uri="{BB962C8B-B14F-4D97-AF65-F5344CB8AC3E}">
        <p14:creationId xmlns:p14="http://schemas.microsoft.com/office/powerpoint/2010/main" val="425224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97C0-83CC-4513-8ADA-BB9F256A2A38}"/>
              </a:ext>
            </a:extLst>
          </p:cNvPr>
          <p:cNvSpPr>
            <a:spLocks noGrp="1"/>
          </p:cNvSpPr>
          <p:nvPr>
            <p:ph type="ctrTitle"/>
          </p:nvPr>
        </p:nvSpPr>
        <p:spPr>
          <a:xfrm>
            <a:off x="6096000" y="4709096"/>
            <a:ext cx="8788400" cy="1223963"/>
          </a:xfrm>
        </p:spPr>
        <p:txBody>
          <a:bodyPr>
            <a:normAutofit/>
          </a:bodyPr>
          <a:lstStyle/>
          <a:p>
            <a:pPr algn="l"/>
            <a:r>
              <a:rPr lang="en-US" altLang="zh-HK" sz="3600" dirty="0">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t>Supervisor: Dr. LCM</a:t>
            </a:r>
            <a:br>
              <a:rPr lang="en-US" altLang="zh-HK" sz="3600" dirty="0">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br>
            <a:r>
              <a:rPr lang="en-US" altLang="zh-HK" sz="3600" dirty="0">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t>Student: YIN, </a:t>
            </a:r>
            <a:r>
              <a:rPr lang="en-US" altLang="zh-HK" sz="3600" dirty="0" err="1">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t>Zhendong</a:t>
            </a:r>
            <a:endParaRPr lang="en-CA" sz="3600" dirty="0"/>
          </a:p>
        </p:txBody>
      </p:sp>
      <p:sp>
        <p:nvSpPr>
          <p:cNvPr id="3" name="矩形 2">
            <a:extLst>
              <a:ext uri="{FF2B5EF4-FFF2-40B4-BE49-F238E27FC236}">
                <a16:creationId xmlns:a16="http://schemas.microsoft.com/office/drawing/2014/main" id="{C47318B6-3542-3642-B8B0-0F865989D4EE}"/>
              </a:ext>
            </a:extLst>
          </p:cNvPr>
          <p:cNvSpPr/>
          <p:nvPr/>
        </p:nvSpPr>
        <p:spPr>
          <a:xfrm>
            <a:off x="1742356" y="2067785"/>
            <a:ext cx="8747844" cy="923330"/>
          </a:xfrm>
          <a:prstGeom prst="rect">
            <a:avLst/>
          </a:prstGeom>
        </p:spPr>
        <p:txBody>
          <a:bodyPr wrap="none">
            <a:spAutoFit/>
          </a:bodyPr>
          <a:lstStyle/>
          <a:p>
            <a:pPr lvl="0">
              <a:buClr>
                <a:srgbClr val="132E57"/>
              </a:buClr>
              <a:buSzPct val="25000"/>
            </a:pPr>
            <a:r>
              <a:rPr lang="en-US" altLang="zh-HK" sz="5400" dirty="0">
                <a:solidFill>
                  <a:srgbClr val="FFFFFF"/>
                </a:solidFill>
                <a:latin typeface="Calibri" panose="020F0502020204030204"/>
                <a:sym typeface="Open Sans"/>
              </a:rPr>
              <a:t>MATH 4999 Regular Meeting II</a:t>
            </a:r>
          </a:p>
        </p:txBody>
      </p:sp>
    </p:spTree>
    <p:extLst>
      <p:ext uri="{BB962C8B-B14F-4D97-AF65-F5344CB8AC3E}">
        <p14:creationId xmlns:p14="http://schemas.microsoft.com/office/powerpoint/2010/main" val="4219387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A0DFBBD-A1A0-E44E-85FA-715304667C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61548D2F-6AF6-5C46-BE8A-66DA8925016B}"/>
              </a:ext>
            </a:extLst>
          </p:cNvPr>
          <p:cNvSpPr>
            <a:spLocks noGrp="1"/>
          </p:cNvSpPr>
          <p:nvPr/>
        </p:nvSpPr>
        <p:spPr>
          <a:xfrm>
            <a:off x="84142" y="920534"/>
            <a:ext cx="4290404"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kern="1200">
                <a:solidFill>
                  <a:srgbClr val="676767"/>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132E57"/>
                </a:solidFill>
                <a:effectLst/>
                <a:uLnTx/>
                <a:uFillTx/>
                <a:latin typeface="Open Sans Light" panose="020B0306030504020204" pitchFamily="34" charset="0"/>
              </a:rPr>
              <a:t>Report on the progress</a:t>
            </a:r>
            <a:endParaRPr kumimoji="0" lang="en-US" sz="3200" b="0" i="0" u="none" strike="noStrike" kern="1200" cap="none" spc="0" normalizeH="0" baseline="0" noProof="0" dirty="0">
              <a:ln>
                <a:noFill/>
              </a:ln>
              <a:solidFill>
                <a:srgbClr val="132E57"/>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6" name="Group 4">
            <a:extLst>
              <a:ext uri="{FF2B5EF4-FFF2-40B4-BE49-F238E27FC236}">
                <a16:creationId xmlns:a16="http://schemas.microsoft.com/office/drawing/2014/main" id="{2AB5BC84-44BE-AF4B-99E8-351123610DB3}"/>
              </a:ext>
            </a:extLst>
          </p:cNvPr>
          <p:cNvGrpSpPr/>
          <p:nvPr/>
        </p:nvGrpSpPr>
        <p:grpSpPr>
          <a:xfrm>
            <a:off x="4374547" y="1633429"/>
            <a:ext cx="3995570" cy="464344"/>
            <a:chOff x="321275" y="1079156"/>
            <a:chExt cx="4458973" cy="422131"/>
          </a:xfrm>
          <a:solidFill>
            <a:srgbClr val="132E57"/>
          </a:solidFill>
        </p:grpSpPr>
        <p:sp>
          <p:nvSpPr>
            <p:cNvPr id="7" name="Rectangle 30">
              <a:extLst>
                <a:ext uri="{FF2B5EF4-FFF2-40B4-BE49-F238E27FC236}">
                  <a16:creationId xmlns:a16="http://schemas.microsoft.com/office/drawing/2014/main" id="{BF13B70E-8901-FF43-996B-AFB9A79F188E}"/>
                </a:ext>
              </a:extLst>
            </p:cNvPr>
            <p:cNvSpPr/>
            <p:nvPr/>
          </p:nvSpPr>
          <p:spPr bwMode="auto">
            <a:xfrm>
              <a:off x="424248" y="1165531"/>
              <a:ext cx="4356000" cy="335756"/>
            </a:xfrm>
            <a:prstGeom prst="rect">
              <a:avLst/>
            </a:prstGeom>
            <a:grpFill/>
            <a:ln w="9525" cap="flat" cmpd="sng" algn="ctr">
              <a:noFill/>
              <a:prstDash val="solid"/>
              <a:round/>
              <a:headEnd type="none" w="med" len="med"/>
              <a:tailEnd type="none" w="med" len="med"/>
            </a:ln>
            <a:effectLst/>
          </p:spPr>
          <p:txBody>
            <a:bodyPr vert="horz" wrap="square" lIns="180000" tIns="45720" rIns="91440" bIns="45720" numCol="1" rtlCol="0"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a:ea typeface="ＭＳ Ｐゴシック" pitchFamily="34" charset="-128"/>
                  <a:cs typeface="+mn-cs"/>
                </a:rPr>
                <a:t>Progress of my reading and learning</a:t>
              </a:r>
            </a:p>
          </p:txBody>
        </p:sp>
        <p:sp>
          <p:nvSpPr>
            <p:cNvPr id="8" name="Oval 31">
              <a:extLst>
                <a:ext uri="{FF2B5EF4-FFF2-40B4-BE49-F238E27FC236}">
                  <a16:creationId xmlns:a16="http://schemas.microsoft.com/office/drawing/2014/main" id="{AA21610F-81EC-D74C-A67D-5DE55E693F23}"/>
                </a:ext>
              </a:extLst>
            </p:cNvPr>
            <p:cNvSpPr/>
            <p:nvPr/>
          </p:nvSpPr>
          <p:spPr bwMode="auto">
            <a:xfrm>
              <a:off x="321275" y="1079156"/>
              <a:ext cx="304920" cy="229091"/>
            </a:xfrm>
            <a:prstGeom prst="ellipse">
              <a:avLst/>
            </a:prstGeom>
            <a:grp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Light" panose="020F0302020204030204"/>
                  <a:ea typeface="ＭＳ Ｐゴシック" pitchFamily="34" charset="-128"/>
                  <a:cs typeface="+mn-cs"/>
                </a:rPr>
                <a:t>1</a:t>
              </a:r>
            </a:p>
          </p:txBody>
        </p:sp>
      </p:grpSp>
      <p:grpSp>
        <p:nvGrpSpPr>
          <p:cNvPr id="14" name="Group 10">
            <a:extLst>
              <a:ext uri="{FF2B5EF4-FFF2-40B4-BE49-F238E27FC236}">
                <a16:creationId xmlns:a16="http://schemas.microsoft.com/office/drawing/2014/main" id="{152DD72C-BA99-1741-A0DE-46370F3C16EC}"/>
              </a:ext>
            </a:extLst>
          </p:cNvPr>
          <p:cNvGrpSpPr/>
          <p:nvPr/>
        </p:nvGrpSpPr>
        <p:grpSpPr>
          <a:xfrm>
            <a:off x="4374546" y="2623510"/>
            <a:ext cx="3995571" cy="464344"/>
            <a:chOff x="321275" y="1079156"/>
            <a:chExt cx="4458973" cy="422131"/>
          </a:xfrm>
          <a:solidFill>
            <a:srgbClr val="132E57"/>
          </a:solidFill>
        </p:grpSpPr>
        <p:sp>
          <p:nvSpPr>
            <p:cNvPr id="15" name="Rectangle 28">
              <a:extLst>
                <a:ext uri="{FF2B5EF4-FFF2-40B4-BE49-F238E27FC236}">
                  <a16:creationId xmlns:a16="http://schemas.microsoft.com/office/drawing/2014/main" id="{A20D1F25-AFBC-E248-B779-67848F8E61E6}"/>
                </a:ext>
              </a:extLst>
            </p:cNvPr>
            <p:cNvSpPr/>
            <p:nvPr/>
          </p:nvSpPr>
          <p:spPr bwMode="auto">
            <a:xfrm>
              <a:off x="424248" y="1165531"/>
              <a:ext cx="4356000" cy="335756"/>
            </a:xfrm>
            <a:prstGeom prst="rect">
              <a:avLst/>
            </a:prstGeom>
            <a:grpFill/>
            <a:ln w="9525" cap="flat" cmpd="sng" algn="ctr">
              <a:noFill/>
              <a:prstDash val="solid"/>
              <a:round/>
              <a:headEnd type="none" w="med" len="med"/>
              <a:tailEnd type="none" w="med" len="med"/>
            </a:ln>
            <a:effectLst/>
          </p:spPr>
          <p:txBody>
            <a:bodyPr vert="horz" wrap="square" lIns="180000" tIns="45720" rIns="91440" bIns="45720" numCol="1" rtlCol="0"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a:ea typeface="ＭＳ Ｐゴシック" pitchFamily="34" charset="-128"/>
                  <a:cs typeface="+mn-cs"/>
                </a:rPr>
                <a:t>Data collection and examination</a:t>
              </a:r>
            </a:p>
          </p:txBody>
        </p:sp>
        <p:sp>
          <p:nvSpPr>
            <p:cNvPr id="16" name="Oval 29">
              <a:extLst>
                <a:ext uri="{FF2B5EF4-FFF2-40B4-BE49-F238E27FC236}">
                  <a16:creationId xmlns:a16="http://schemas.microsoft.com/office/drawing/2014/main" id="{5EC272FE-2C47-1148-8722-365ABC4E3399}"/>
                </a:ext>
              </a:extLst>
            </p:cNvPr>
            <p:cNvSpPr/>
            <p:nvPr/>
          </p:nvSpPr>
          <p:spPr bwMode="auto">
            <a:xfrm>
              <a:off x="321275" y="1079156"/>
              <a:ext cx="304920" cy="229091"/>
            </a:xfrm>
            <a:prstGeom prst="ellipse">
              <a:avLst/>
            </a:prstGeom>
            <a:grp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Light" panose="020F0302020204030204"/>
                  <a:ea typeface="ＭＳ Ｐゴシック" pitchFamily="34" charset="-128"/>
                  <a:cs typeface="+mn-cs"/>
                </a:rPr>
                <a:t>2</a:t>
              </a:r>
            </a:p>
          </p:txBody>
        </p:sp>
      </p:grpSp>
      <p:grpSp>
        <p:nvGrpSpPr>
          <p:cNvPr id="20" name="Group 14">
            <a:extLst>
              <a:ext uri="{FF2B5EF4-FFF2-40B4-BE49-F238E27FC236}">
                <a16:creationId xmlns:a16="http://schemas.microsoft.com/office/drawing/2014/main" id="{43F0D3AA-1785-0640-82FE-A09153E903A8}"/>
              </a:ext>
            </a:extLst>
          </p:cNvPr>
          <p:cNvGrpSpPr/>
          <p:nvPr/>
        </p:nvGrpSpPr>
        <p:grpSpPr>
          <a:xfrm>
            <a:off x="4374547" y="3546512"/>
            <a:ext cx="3988401" cy="646331"/>
            <a:chOff x="321275" y="1039621"/>
            <a:chExt cx="4825965" cy="587574"/>
          </a:xfrm>
          <a:solidFill>
            <a:srgbClr val="132E57"/>
          </a:solidFill>
        </p:grpSpPr>
        <p:sp>
          <p:nvSpPr>
            <p:cNvPr id="21" name="Rectangle 26">
              <a:extLst>
                <a:ext uri="{FF2B5EF4-FFF2-40B4-BE49-F238E27FC236}">
                  <a16:creationId xmlns:a16="http://schemas.microsoft.com/office/drawing/2014/main" id="{22682069-8790-4B47-B502-C040922BA660}"/>
                </a:ext>
              </a:extLst>
            </p:cNvPr>
            <p:cNvSpPr/>
            <p:nvPr/>
          </p:nvSpPr>
          <p:spPr bwMode="auto">
            <a:xfrm>
              <a:off x="424247" y="1039621"/>
              <a:ext cx="4722993" cy="587574"/>
            </a:xfrm>
            <a:prstGeom prst="rect">
              <a:avLst/>
            </a:prstGeom>
            <a:grpFill/>
            <a:ln w="9525" cap="flat" cmpd="sng" algn="ctr">
              <a:noFill/>
              <a:prstDash val="solid"/>
              <a:round/>
              <a:headEnd type="none" w="med" len="med"/>
              <a:tailEnd type="none" w="med" len="med"/>
            </a:ln>
            <a:effectLst/>
          </p:spPr>
          <p:txBody>
            <a:bodyPr vert="horz" wrap="square" lIns="180000" tIns="45720" rIns="91440" bIns="45720" numCol="1" rtlCol="0"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white"/>
                  </a:solidFill>
                  <a:latin typeface="Calibri Light" panose="020F0302020204030204"/>
                  <a:ea typeface="ＭＳ Ｐゴシック" pitchFamily="34" charset="-128"/>
                </a:rPr>
                <a:t>Detailed model construction idea &amp; algorithm</a:t>
              </a:r>
              <a:r>
                <a:rPr lang="zh-CN" altLang="en-US" dirty="0">
                  <a:solidFill>
                    <a:prstClr val="white"/>
                  </a:solidFill>
                  <a:latin typeface="Calibri Light" panose="020F0302020204030204"/>
                  <a:ea typeface="ＭＳ Ｐゴシック" pitchFamily="34" charset="-128"/>
                </a:rPr>
                <a:t> </a:t>
              </a:r>
              <a:endParaRPr kumimoji="0" lang="en-US" sz="1800" b="0" i="0" u="none" strike="noStrike" kern="1200" cap="none" spc="0" normalizeH="0" baseline="0" noProof="0" dirty="0">
                <a:ln>
                  <a:noFill/>
                </a:ln>
                <a:solidFill>
                  <a:prstClr val="white"/>
                </a:solidFill>
                <a:effectLst/>
                <a:uLnTx/>
                <a:uFillTx/>
                <a:latin typeface="Calibri Light" panose="020F0302020204030204"/>
                <a:ea typeface="ＭＳ Ｐゴシック" pitchFamily="34" charset="-128"/>
                <a:cs typeface="+mn-cs"/>
              </a:endParaRPr>
            </a:p>
          </p:txBody>
        </p:sp>
        <p:sp>
          <p:nvSpPr>
            <p:cNvPr id="22" name="Oval 27">
              <a:extLst>
                <a:ext uri="{FF2B5EF4-FFF2-40B4-BE49-F238E27FC236}">
                  <a16:creationId xmlns:a16="http://schemas.microsoft.com/office/drawing/2014/main" id="{0A106C1D-3794-8742-8C52-13CBF680D200}"/>
                </a:ext>
              </a:extLst>
            </p:cNvPr>
            <p:cNvSpPr/>
            <p:nvPr/>
          </p:nvSpPr>
          <p:spPr bwMode="auto">
            <a:xfrm>
              <a:off x="321275" y="1079156"/>
              <a:ext cx="304920" cy="229091"/>
            </a:xfrm>
            <a:prstGeom prst="ellipse">
              <a:avLst/>
            </a:prstGeom>
            <a:grp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Light" panose="020F0302020204030204"/>
                  <a:ea typeface="ＭＳ Ｐゴシック" pitchFamily="34" charset="-128"/>
                  <a:cs typeface="+mn-cs"/>
                </a:rPr>
                <a:t>3</a:t>
              </a:r>
            </a:p>
          </p:txBody>
        </p:sp>
      </p:grpSp>
      <p:cxnSp>
        <p:nvCxnSpPr>
          <p:cNvPr id="31" name="Straight Connector 20">
            <a:extLst>
              <a:ext uri="{FF2B5EF4-FFF2-40B4-BE49-F238E27FC236}">
                <a16:creationId xmlns:a16="http://schemas.microsoft.com/office/drawing/2014/main" id="{AD15676D-73FA-E94A-88D6-8ACFAFCAA475}"/>
              </a:ext>
            </a:extLst>
          </p:cNvPr>
          <p:cNvCxnSpPr>
            <a:cxnSpLocks/>
          </p:cNvCxnSpPr>
          <p:nvPr/>
        </p:nvCxnSpPr>
        <p:spPr>
          <a:xfrm>
            <a:off x="299803" y="1633429"/>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grpSp>
        <p:nvGrpSpPr>
          <p:cNvPr id="44" name="Group 14">
            <a:extLst>
              <a:ext uri="{FF2B5EF4-FFF2-40B4-BE49-F238E27FC236}">
                <a16:creationId xmlns:a16="http://schemas.microsoft.com/office/drawing/2014/main" id="{684DC83C-169A-9E44-8047-2C31C5AE65F1}"/>
              </a:ext>
            </a:extLst>
          </p:cNvPr>
          <p:cNvGrpSpPr/>
          <p:nvPr/>
        </p:nvGrpSpPr>
        <p:grpSpPr>
          <a:xfrm>
            <a:off x="4374547" y="4556492"/>
            <a:ext cx="3995571" cy="464344"/>
            <a:chOff x="321275" y="1079156"/>
            <a:chExt cx="4834641" cy="422131"/>
          </a:xfrm>
          <a:solidFill>
            <a:srgbClr val="132E57"/>
          </a:solidFill>
        </p:grpSpPr>
        <p:sp>
          <p:nvSpPr>
            <p:cNvPr id="45" name="Rectangle 26">
              <a:extLst>
                <a:ext uri="{FF2B5EF4-FFF2-40B4-BE49-F238E27FC236}">
                  <a16:creationId xmlns:a16="http://schemas.microsoft.com/office/drawing/2014/main" id="{3B4B1B66-6D35-0A4B-B161-B89747DBC1F4}"/>
                </a:ext>
              </a:extLst>
            </p:cNvPr>
            <p:cNvSpPr/>
            <p:nvPr/>
          </p:nvSpPr>
          <p:spPr bwMode="auto">
            <a:xfrm>
              <a:off x="424247" y="1165530"/>
              <a:ext cx="4731669" cy="335757"/>
            </a:xfrm>
            <a:prstGeom prst="rect">
              <a:avLst/>
            </a:prstGeom>
            <a:grpFill/>
            <a:ln w="9525" cap="flat" cmpd="sng" algn="ctr">
              <a:noFill/>
              <a:prstDash val="solid"/>
              <a:round/>
              <a:headEnd type="none" w="med" len="med"/>
              <a:tailEnd type="none" w="med" len="med"/>
            </a:ln>
            <a:effectLst/>
          </p:spPr>
          <p:txBody>
            <a:bodyPr vert="horz" wrap="square" lIns="180000" tIns="45720" rIns="91440" bIns="45720" numCol="1" rtlCol="0"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prstClr val="white"/>
                  </a:solidFill>
                  <a:latin typeface="Calibri Light" panose="020F0302020204030204"/>
                  <a:ea typeface="ＭＳ Ｐゴシック" pitchFamily="34" charset="-128"/>
                </a:rPr>
                <a:t>Modeling example </a:t>
              </a:r>
              <a:endParaRPr kumimoji="0" lang="en-US" sz="1800" b="0" i="0" u="none" strike="noStrike" kern="1200" cap="none" spc="0" normalizeH="0" baseline="0" noProof="0" dirty="0">
                <a:ln>
                  <a:noFill/>
                </a:ln>
                <a:solidFill>
                  <a:prstClr val="white"/>
                </a:solidFill>
                <a:effectLst/>
                <a:uLnTx/>
                <a:uFillTx/>
                <a:latin typeface="Calibri Light" panose="020F0302020204030204"/>
                <a:ea typeface="ＭＳ Ｐゴシック" pitchFamily="34" charset="-128"/>
                <a:cs typeface="+mn-cs"/>
              </a:endParaRPr>
            </a:p>
          </p:txBody>
        </p:sp>
        <p:sp>
          <p:nvSpPr>
            <p:cNvPr id="46" name="Oval 27">
              <a:extLst>
                <a:ext uri="{FF2B5EF4-FFF2-40B4-BE49-F238E27FC236}">
                  <a16:creationId xmlns:a16="http://schemas.microsoft.com/office/drawing/2014/main" id="{5687FB48-3873-8845-8670-9A2C25874A62}"/>
                </a:ext>
              </a:extLst>
            </p:cNvPr>
            <p:cNvSpPr/>
            <p:nvPr/>
          </p:nvSpPr>
          <p:spPr bwMode="auto">
            <a:xfrm>
              <a:off x="321275" y="1079156"/>
              <a:ext cx="304920" cy="229091"/>
            </a:xfrm>
            <a:prstGeom prst="ellipse">
              <a:avLst/>
            </a:prstGeom>
            <a:grp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Calibri Light" panose="020F0302020204030204"/>
                  <a:ea typeface="ＭＳ Ｐゴシック" pitchFamily="34" charset="-128"/>
                  <a:cs typeface="+mn-cs"/>
                </a:rPr>
                <a:t>4</a:t>
              </a:r>
              <a:endParaRPr kumimoji="0" lang="en-US" sz="1400" b="0" i="0" u="none" strike="noStrike" kern="1200" cap="none" spc="0" normalizeH="0" baseline="0" noProof="0" dirty="0">
                <a:ln>
                  <a:noFill/>
                </a:ln>
                <a:solidFill>
                  <a:prstClr val="white"/>
                </a:solidFill>
                <a:effectLst/>
                <a:uLnTx/>
                <a:uFillTx/>
                <a:latin typeface="Calibri Light" panose="020F0302020204030204"/>
                <a:ea typeface="ＭＳ Ｐゴシック" pitchFamily="34" charset="-128"/>
                <a:cs typeface="+mn-cs"/>
              </a:endParaRPr>
            </a:p>
          </p:txBody>
        </p:sp>
      </p:grpSp>
      <p:grpSp>
        <p:nvGrpSpPr>
          <p:cNvPr id="52" name="Group 14">
            <a:extLst>
              <a:ext uri="{FF2B5EF4-FFF2-40B4-BE49-F238E27FC236}">
                <a16:creationId xmlns:a16="http://schemas.microsoft.com/office/drawing/2014/main" id="{42994A56-B39C-DE47-A81D-2B2811208865}"/>
              </a:ext>
            </a:extLst>
          </p:cNvPr>
          <p:cNvGrpSpPr/>
          <p:nvPr/>
        </p:nvGrpSpPr>
        <p:grpSpPr>
          <a:xfrm>
            <a:off x="4374546" y="5483864"/>
            <a:ext cx="3995571" cy="464344"/>
            <a:chOff x="321275" y="1079156"/>
            <a:chExt cx="4834641" cy="422131"/>
          </a:xfrm>
          <a:solidFill>
            <a:srgbClr val="132E57"/>
          </a:solidFill>
        </p:grpSpPr>
        <p:sp>
          <p:nvSpPr>
            <p:cNvPr id="53" name="Rectangle 26">
              <a:extLst>
                <a:ext uri="{FF2B5EF4-FFF2-40B4-BE49-F238E27FC236}">
                  <a16:creationId xmlns:a16="http://schemas.microsoft.com/office/drawing/2014/main" id="{9853BF8A-2A51-5C4A-B243-4994FD102EAC}"/>
                </a:ext>
              </a:extLst>
            </p:cNvPr>
            <p:cNvSpPr/>
            <p:nvPr/>
          </p:nvSpPr>
          <p:spPr bwMode="auto">
            <a:xfrm>
              <a:off x="424247" y="1165530"/>
              <a:ext cx="4731669" cy="335757"/>
            </a:xfrm>
            <a:prstGeom prst="rect">
              <a:avLst/>
            </a:prstGeom>
            <a:grpFill/>
            <a:ln w="9525" cap="flat" cmpd="sng" algn="ctr">
              <a:noFill/>
              <a:prstDash val="solid"/>
              <a:round/>
              <a:headEnd type="none" w="med" len="med"/>
              <a:tailEnd type="none" w="med" len="med"/>
            </a:ln>
            <a:effectLst/>
          </p:spPr>
          <p:txBody>
            <a:bodyPr vert="horz" wrap="square" lIns="180000" tIns="45720" rIns="91440" bIns="45720" numCol="1" rtlCol="0"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a:ea typeface="ＭＳ Ｐゴシック" pitchFamily="34" charset="-128"/>
                  <a:cs typeface="+mn-cs"/>
                </a:rPr>
                <a:t>Questions</a:t>
              </a:r>
              <a:r>
                <a:rPr kumimoji="0" lang="zh-CN" altLang="en-US" sz="1800" b="0" i="0" u="none" strike="noStrike" kern="1200" cap="none" spc="0" normalizeH="0" baseline="0" noProof="0" dirty="0">
                  <a:ln>
                    <a:noFill/>
                  </a:ln>
                  <a:solidFill>
                    <a:prstClr val="white"/>
                  </a:solidFill>
                  <a:effectLst/>
                  <a:uLnTx/>
                  <a:uFillTx/>
                  <a:latin typeface="Calibri Light" panose="020F0302020204030204"/>
                  <a:ea typeface="ＭＳ Ｐゴシック" pitchFamily="34" charset="-128"/>
                  <a:cs typeface="+mn-cs"/>
                </a:rPr>
                <a:t> </a:t>
              </a:r>
              <a:r>
                <a:rPr kumimoji="0" lang="en-US" altLang="zh-CN" sz="1800" b="0" i="0" u="none" strike="noStrike" kern="1200" cap="none" spc="0" normalizeH="0" baseline="0" noProof="0" dirty="0">
                  <a:ln>
                    <a:noFill/>
                  </a:ln>
                  <a:solidFill>
                    <a:prstClr val="white"/>
                  </a:solidFill>
                  <a:effectLst/>
                  <a:uLnTx/>
                  <a:uFillTx/>
                  <a:latin typeface="Calibri Light" panose="020F0302020204030204"/>
                  <a:ea typeface="ＭＳ Ｐゴシック" pitchFamily="34" charset="-128"/>
                  <a:cs typeface="+mn-cs"/>
                </a:rPr>
                <a:t>and problems</a:t>
              </a:r>
              <a:endParaRPr kumimoji="0" lang="en-US" sz="1800" b="0" i="0" u="none" strike="noStrike" kern="1200" cap="none" spc="0" normalizeH="0" baseline="0" noProof="0" dirty="0">
                <a:ln>
                  <a:noFill/>
                </a:ln>
                <a:solidFill>
                  <a:prstClr val="white"/>
                </a:solidFill>
                <a:effectLst/>
                <a:uLnTx/>
                <a:uFillTx/>
                <a:latin typeface="Calibri Light" panose="020F0302020204030204"/>
                <a:ea typeface="ＭＳ Ｐゴシック" pitchFamily="34" charset="-128"/>
                <a:cs typeface="+mn-cs"/>
              </a:endParaRPr>
            </a:p>
          </p:txBody>
        </p:sp>
        <p:sp>
          <p:nvSpPr>
            <p:cNvPr id="54" name="Oval 27">
              <a:extLst>
                <a:ext uri="{FF2B5EF4-FFF2-40B4-BE49-F238E27FC236}">
                  <a16:creationId xmlns:a16="http://schemas.microsoft.com/office/drawing/2014/main" id="{3F9B8382-A228-B542-BB3B-18D180C1420F}"/>
                </a:ext>
              </a:extLst>
            </p:cNvPr>
            <p:cNvSpPr/>
            <p:nvPr/>
          </p:nvSpPr>
          <p:spPr bwMode="auto">
            <a:xfrm>
              <a:off x="321275" y="1079156"/>
              <a:ext cx="304920" cy="229091"/>
            </a:xfrm>
            <a:prstGeom prst="ellipse">
              <a:avLst/>
            </a:prstGeom>
            <a:grp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Calibri Light" panose="020F0302020204030204"/>
                  <a:ea typeface="ＭＳ Ｐゴシック" pitchFamily="34" charset="-128"/>
                  <a:cs typeface="+mn-cs"/>
                </a:rPr>
                <a:t>5</a:t>
              </a:r>
              <a:endParaRPr kumimoji="0" lang="en-US" sz="1400" b="0" i="0" u="none" strike="noStrike" kern="1200" cap="none" spc="0" normalizeH="0" baseline="0" noProof="0" dirty="0">
                <a:ln>
                  <a:noFill/>
                </a:ln>
                <a:solidFill>
                  <a:prstClr val="white"/>
                </a:solidFill>
                <a:effectLst/>
                <a:uLnTx/>
                <a:uFillTx/>
                <a:latin typeface="Calibri Light" panose="020F0302020204030204"/>
                <a:ea typeface="ＭＳ Ｐゴシック" pitchFamily="34" charset="-128"/>
                <a:cs typeface="+mn-cs"/>
              </a:endParaRPr>
            </a:p>
          </p:txBody>
        </p:sp>
      </p:grpSp>
    </p:spTree>
    <p:extLst>
      <p:ext uri="{BB962C8B-B14F-4D97-AF65-F5344CB8AC3E}">
        <p14:creationId xmlns:p14="http://schemas.microsoft.com/office/powerpoint/2010/main" val="2904974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93D84AB-B562-4B42-94A5-BF480844E1BF}"/>
              </a:ext>
            </a:extLst>
          </p:cNvPr>
          <p:cNvSpPr>
            <a:spLocks noGrp="1"/>
          </p:cNvSpPr>
          <p:nvPr>
            <p:ph type="sldNum" sz="quarter" idx="12"/>
          </p:nvPr>
        </p:nvSpPr>
        <p:spPr/>
        <p:txBody>
          <a:bodyPr/>
          <a:lstStyle/>
          <a:p>
            <a:fld id="{3ED6ADD1-67D1-4DBE-9F13-13AE3ECC0671}" type="slidenum">
              <a:rPr lang="en-US" smtClean="0"/>
              <a:t>12</a:t>
            </a:fld>
            <a:endParaRPr lang="en-US"/>
          </a:p>
        </p:txBody>
      </p:sp>
      <p:sp>
        <p:nvSpPr>
          <p:cNvPr id="6" name="Title 1">
            <a:extLst>
              <a:ext uri="{FF2B5EF4-FFF2-40B4-BE49-F238E27FC236}">
                <a16:creationId xmlns:a16="http://schemas.microsoft.com/office/drawing/2014/main" id="{E287963F-40A7-4C42-AD7B-05BE9585308A}"/>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200" b="0" i="0" u="none" strike="noStrike" kern="1200" cap="none" spc="0" normalizeH="0" baseline="0" noProof="0" dirty="0">
                <a:ln>
                  <a:noFill/>
                </a:ln>
                <a:solidFill>
                  <a:srgbClr val="132E57"/>
                </a:solidFill>
                <a:effectLst/>
                <a:uLnTx/>
                <a:uFillTx/>
                <a:latin typeface="Open Sans Light"/>
                <a:ea typeface="+mj-ea"/>
                <a:cs typeface="+mj-cs"/>
              </a:rPr>
              <a:t>Progress of my reading and learning</a:t>
            </a:r>
          </a:p>
        </p:txBody>
      </p:sp>
      <p:cxnSp>
        <p:nvCxnSpPr>
          <p:cNvPr id="7" name="Straight Connector 20">
            <a:extLst>
              <a:ext uri="{FF2B5EF4-FFF2-40B4-BE49-F238E27FC236}">
                <a16:creationId xmlns:a16="http://schemas.microsoft.com/office/drawing/2014/main" id="{8758F377-5655-AD41-B44F-893401706AE0}"/>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pic>
        <p:nvPicPr>
          <p:cNvPr id="9" name="圖片 8">
            <a:extLst>
              <a:ext uri="{FF2B5EF4-FFF2-40B4-BE49-F238E27FC236}">
                <a16:creationId xmlns:a16="http://schemas.microsoft.com/office/drawing/2014/main" id="{232C46D1-6E62-5A46-A9F1-C277636CE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564" y="1614778"/>
            <a:ext cx="1695363" cy="2556143"/>
          </a:xfrm>
          <a:prstGeom prst="rect">
            <a:avLst/>
          </a:prstGeom>
        </p:spPr>
      </p:pic>
      <p:sp>
        <p:nvSpPr>
          <p:cNvPr id="10" name="文字方塊 9">
            <a:extLst>
              <a:ext uri="{FF2B5EF4-FFF2-40B4-BE49-F238E27FC236}">
                <a16:creationId xmlns:a16="http://schemas.microsoft.com/office/drawing/2014/main" id="{A1AEBB46-90F1-E54F-A94F-6A7C1700DB24}"/>
              </a:ext>
            </a:extLst>
          </p:cNvPr>
          <p:cNvSpPr txBox="1"/>
          <p:nvPr/>
        </p:nvSpPr>
        <p:spPr>
          <a:xfrm>
            <a:off x="743523" y="1088365"/>
            <a:ext cx="899092" cy="400110"/>
          </a:xfrm>
          <a:prstGeom prst="rect">
            <a:avLst/>
          </a:prstGeom>
          <a:noFill/>
        </p:spPr>
        <p:txBody>
          <a:bodyPr wrap="none" rtlCol="0">
            <a:spAutoFit/>
          </a:bodyPr>
          <a:lstStyle/>
          <a:p>
            <a:r>
              <a:rPr kumimoji="1" lang="en-US" altLang="zh-HK" sz="2000" b="1" dirty="0"/>
              <a:t>Books:</a:t>
            </a:r>
            <a:endParaRPr kumimoji="1" lang="zh-HK" altLang="en-US" sz="2000" b="1" dirty="0"/>
          </a:p>
        </p:txBody>
      </p:sp>
      <p:sp>
        <p:nvSpPr>
          <p:cNvPr id="13" name="文字方塊 12">
            <a:extLst>
              <a:ext uri="{FF2B5EF4-FFF2-40B4-BE49-F238E27FC236}">
                <a16:creationId xmlns:a16="http://schemas.microsoft.com/office/drawing/2014/main" id="{C4060514-F4B3-5047-9F8E-F7037233B618}"/>
              </a:ext>
            </a:extLst>
          </p:cNvPr>
          <p:cNvSpPr txBox="1"/>
          <p:nvPr/>
        </p:nvSpPr>
        <p:spPr>
          <a:xfrm>
            <a:off x="2464908" y="1609050"/>
            <a:ext cx="9727093" cy="2308324"/>
          </a:xfrm>
          <a:prstGeom prst="rect">
            <a:avLst/>
          </a:prstGeom>
          <a:noFill/>
        </p:spPr>
        <p:txBody>
          <a:bodyPr wrap="square" rtlCol="0">
            <a:spAutoFit/>
          </a:bodyPr>
          <a:lstStyle/>
          <a:p>
            <a:r>
              <a:rPr lang="en-US" altLang="zh-HK" dirty="0"/>
              <a:t>1. Reach to Chapter 6: Dynamic models of asset returns and their volatility</a:t>
            </a:r>
          </a:p>
          <a:p>
            <a:r>
              <a:rPr lang="en-US" altLang="zh-HK" dirty="0"/>
              <a:t>This chapter focuses on discussion on the asset volatility.</a:t>
            </a:r>
          </a:p>
          <a:p>
            <a:endParaRPr lang="en-US" altLang="zh-HK" dirty="0"/>
          </a:p>
          <a:p>
            <a:r>
              <a:rPr lang="en-US" altLang="zh-HK" dirty="0"/>
              <a:t>Apart from forecasting the asset return, the estimation and valuation of the asset volatility is crucial</a:t>
            </a:r>
            <a:r>
              <a:rPr lang="zh-CN" altLang="en-US" dirty="0"/>
              <a:t> </a:t>
            </a:r>
            <a:r>
              <a:rPr lang="en-US" altLang="zh-CN" dirty="0"/>
              <a:t>when constructing the best forecasting model and portfolio</a:t>
            </a:r>
          </a:p>
          <a:p>
            <a:endParaRPr lang="en-US" altLang="zh-HK" dirty="0"/>
          </a:p>
          <a:p>
            <a:r>
              <a:rPr lang="en-US" altLang="zh-CN" dirty="0"/>
              <a:t>2. Go deep into the topics</a:t>
            </a:r>
          </a:p>
          <a:p>
            <a:r>
              <a:rPr lang="en-US" altLang="zh-CN" dirty="0"/>
              <a:t>The</a:t>
            </a:r>
            <a:r>
              <a:rPr lang="zh-CN" altLang="en-US" dirty="0"/>
              <a:t> </a:t>
            </a:r>
            <a:r>
              <a:rPr lang="en-US" altLang="zh-CN" dirty="0"/>
              <a:t>detailed modelling strategies, testing strategies, criteria </a:t>
            </a:r>
            <a:endParaRPr lang="en-US" altLang="zh-HK" dirty="0"/>
          </a:p>
        </p:txBody>
      </p:sp>
      <p:sp>
        <p:nvSpPr>
          <p:cNvPr id="5" name="文字方塊 4">
            <a:extLst>
              <a:ext uri="{FF2B5EF4-FFF2-40B4-BE49-F238E27FC236}">
                <a16:creationId xmlns:a16="http://schemas.microsoft.com/office/drawing/2014/main" id="{C1653951-8B85-204E-B90E-10279E614A7B}"/>
              </a:ext>
            </a:extLst>
          </p:cNvPr>
          <p:cNvSpPr txBox="1"/>
          <p:nvPr/>
        </p:nvSpPr>
        <p:spPr>
          <a:xfrm>
            <a:off x="681925" y="4556502"/>
            <a:ext cx="1933543" cy="369332"/>
          </a:xfrm>
          <a:prstGeom prst="rect">
            <a:avLst/>
          </a:prstGeom>
          <a:noFill/>
        </p:spPr>
        <p:txBody>
          <a:bodyPr wrap="none" rtlCol="0">
            <a:spAutoFit/>
          </a:bodyPr>
          <a:lstStyle/>
          <a:p>
            <a:r>
              <a:rPr kumimoji="1" lang="en-US" altLang="zh-HK" dirty="0"/>
              <a:t>Algorithm learning</a:t>
            </a:r>
            <a:endParaRPr kumimoji="1" lang="zh-HK" altLang="en-US" dirty="0"/>
          </a:p>
        </p:txBody>
      </p:sp>
      <p:sp>
        <p:nvSpPr>
          <p:cNvPr id="8" name="文字方塊 7">
            <a:extLst>
              <a:ext uri="{FF2B5EF4-FFF2-40B4-BE49-F238E27FC236}">
                <a16:creationId xmlns:a16="http://schemas.microsoft.com/office/drawing/2014/main" id="{F73133DA-B476-E14A-B9BF-F5A94E5037D2}"/>
              </a:ext>
            </a:extLst>
          </p:cNvPr>
          <p:cNvSpPr txBox="1"/>
          <p:nvPr/>
        </p:nvSpPr>
        <p:spPr>
          <a:xfrm>
            <a:off x="2247255" y="4964797"/>
            <a:ext cx="5575309" cy="1200329"/>
          </a:xfrm>
          <a:prstGeom prst="rect">
            <a:avLst/>
          </a:prstGeom>
          <a:noFill/>
        </p:spPr>
        <p:txBody>
          <a:bodyPr wrap="none" rtlCol="0">
            <a:spAutoFit/>
          </a:bodyPr>
          <a:lstStyle/>
          <a:p>
            <a:r>
              <a:rPr kumimoji="1" lang="en-US" altLang="zh-HK" dirty="0"/>
              <a:t>Invest large amount of time on the programming learning</a:t>
            </a:r>
          </a:p>
          <a:p>
            <a:pPr marL="342900" indent="-342900">
              <a:buAutoNum type="arabicPeriod"/>
            </a:pPr>
            <a:r>
              <a:rPr kumimoji="1" lang="en-US" altLang="zh-HK" dirty="0"/>
              <a:t>Use both python and R</a:t>
            </a:r>
          </a:p>
          <a:p>
            <a:pPr marL="342900" indent="-342900">
              <a:buAutoNum type="arabicPeriod"/>
            </a:pPr>
            <a:r>
              <a:rPr kumimoji="1" lang="en-US" altLang="zh-HK" dirty="0"/>
              <a:t>Some discovery of the better algo</a:t>
            </a:r>
          </a:p>
          <a:p>
            <a:pPr marL="342900" indent="-342900">
              <a:buAutoNum type="arabicPeriod"/>
            </a:pPr>
            <a:endParaRPr kumimoji="1" lang="zh-HK" altLang="en-US" dirty="0"/>
          </a:p>
        </p:txBody>
      </p:sp>
    </p:spTree>
    <p:extLst>
      <p:ext uri="{BB962C8B-B14F-4D97-AF65-F5344CB8AC3E}">
        <p14:creationId xmlns:p14="http://schemas.microsoft.com/office/powerpoint/2010/main" val="245891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EEA0276-831D-C14C-A790-A4E3F1752858}"/>
              </a:ext>
            </a:extLst>
          </p:cNvPr>
          <p:cNvSpPr>
            <a:spLocks noGrp="1"/>
          </p:cNvSpPr>
          <p:nvPr>
            <p:ph type="sldNum" sz="quarter" idx="12"/>
          </p:nvPr>
        </p:nvSpPr>
        <p:spPr/>
        <p:txBody>
          <a:bodyPr/>
          <a:lstStyle/>
          <a:p>
            <a:fld id="{3ED6ADD1-67D1-4DBE-9F13-13AE3ECC0671}" type="slidenum">
              <a:rPr lang="en-US" smtClean="0"/>
              <a:t>13</a:t>
            </a:fld>
            <a:endParaRPr lang="en-US"/>
          </a:p>
        </p:txBody>
      </p:sp>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13</a:t>
            </a:fld>
            <a:endParaRPr lang="en-US"/>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13</a:t>
            </a:fld>
            <a:endParaRPr lang="en-US"/>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defRPr/>
            </a:pPr>
            <a:r>
              <a:rPr lang="en-CA" dirty="0">
                <a:solidFill>
                  <a:srgbClr val="132E57"/>
                </a:solidFill>
                <a:latin typeface="Open Sans Light"/>
              </a:rPr>
              <a:t>Data collection and handling</a:t>
            </a: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12" name="文字方塊 11">
            <a:extLst>
              <a:ext uri="{FF2B5EF4-FFF2-40B4-BE49-F238E27FC236}">
                <a16:creationId xmlns:a16="http://schemas.microsoft.com/office/drawing/2014/main" id="{92DB4419-D0B1-CC4F-A9F3-B8DB98A68527}"/>
              </a:ext>
            </a:extLst>
          </p:cNvPr>
          <p:cNvSpPr txBox="1"/>
          <p:nvPr/>
        </p:nvSpPr>
        <p:spPr>
          <a:xfrm>
            <a:off x="685800" y="1127189"/>
            <a:ext cx="8248338" cy="646331"/>
          </a:xfrm>
          <a:prstGeom prst="rect">
            <a:avLst/>
          </a:prstGeom>
          <a:noFill/>
        </p:spPr>
        <p:txBody>
          <a:bodyPr wrap="square" rtlCol="0">
            <a:spAutoFit/>
          </a:bodyPr>
          <a:lstStyle/>
          <a:p>
            <a:r>
              <a:rPr kumimoji="1" lang="en-US" altLang="zh-HK" dirty="0"/>
              <a:t>Totally 50 stocks listed in HIS, whose data includes volumes, daily price, daily return.</a:t>
            </a:r>
          </a:p>
          <a:p>
            <a:r>
              <a:rPr kumimoji="1" lang="en-US" altLang="zh-CN" dirty="0"/>
              <a:t>Range: 2009.1.2-2019.12.31</a:t>
            </a:r>
            <a:endParaRPr kumimoji="1" lang="zh-HK" altLang="en-US" dirty="0"/>
          </a:p>
        </p:txBody>
      </p:sp>
      <p:graphicFrame>
        <p:nvGraphicFramePr>
          <p:cNvPr id="14" name="表格 13">
            <a:extLst>
              <a:ext uri="{FF2B5EF4-FFF2-40B4-BE49-F238E27FC236}">
                <a16:creationId xmlns:a16="http://schemas.microsoft.com/office/drawing/2014/main" id="{159EA62E-B3ED-B746-A263-F2BA6B2D1386}"/>
              </a:ext>
            </a:extLst>
          </p:cNvPr>
          <p:cNvGraphicFramePr>
            <a:graphicFrameLocks noGrp="1"/>
          </p:cNvGraphicFramePr>
          <p:nvPr/>
        </p:nvGraphicFramePr>
        <p:xfrm>
          <a:off x="703564" y="1840105"/>
          <a:ext cx="3119500" cy="4691742"/>
        </p:xfrm>
        <a:graphic>
          <a:graphicData uri="http://schemas.openxmlformats.org/drawingml/2006/table">
            <a:tbl>
              <a:tblPr/>
              <a:tblGrid>
                <a:gridCol w="779875">
                  <a:extLst>
                    <a:ext uri="{9D8B030D-6E8A-4147-A177-3AD203B41FA5}">
                      <a16:colId xmlns:a16="http://schemas.microsoft.com/office/drawing/2014/main" val="3679269731"/>
                    </a:ext>
                  </a:extLst>
                </a:gridCol>
                <a:gridCol w="779875">
                  <a:extLst>
                    <a:ext uri="{9D8B030D-6E8A-4147-A177-3AD203B41FA5}">
                      <a16:colId xmlns:a16="http://schemas.microsoft.com/office/drawing/2014/main" val="1605718012"/>
                    </a:ext>
                  </a:extLst>
                </a:gridCol>
                <a:gridCol w="779875">
                  <a:extLst>
                    <a:ext uri="{9D8B030D-6E8A-4147-A177-3AD203B41FA5}">
                      <a16:colId xmlns:a16="http://schemas.microsoft.com/office/drawing/2014/main" val="2493085232"/>
                    </a:ext>
                  </a:extLst>
                </a:gridCol>
                <a:gridCol w="779875">
                  <a:extLst>
                    <a:ext uri="{9D8B030D-6E8A-4147-A177-3AD203B41FA5}">
                      <a16:colId xmlns:a16="http://schemas.microsoft.com/office/drawing/2014/main" val="1269583424"/>
                    </a:ext>
                  </a:extLst>
                </a:gridCol>
              </a:tblGrid>
              <a:tr h="142174">
                <a:tc>
                  <a:txBody>
                    <a:bodyPr/>
                    <a:lstStyle/>
                    <a:p>
                      <a:pPr algn="ctr"/>
                      <a:r>
                        <a:rPr lang="zh-HK" altLang="en-US" sz="800" dirty="0">
                          <a:effectLst/>
                        </a:rPr>
                        <a:t>股份代號</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zh-HK" altLang="en-US" sz="800" dirty="0">
                          <a:effectLst/>
                        </a:rPr>
                        <a:t>名稱</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zh-HK" altLang="en-US" sz="800" dirty="0">
                          <a:effectLst/>
                        </a:rPr>
                        <a:t>流通系數（</a:t>
                      </a:r>
                      <a:r>
                        <a:rPr lang="en-US" altLang="zh-HK" sz="800" dirty="0">
                          <a:effectLst/>
                        </a:rPr>
                        <a:t>%</a:t>
                      </a:r>
                      <a:r>
                        <a:rPr lang="zh-HK" altLang="en-US" sz="800" dirty="0">
                          <a:effectLst/>
                        </a:rPr>
                        <a:t>）</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zh-HK" altLang="en-US" sz="800" dirty="0">
                          <a:effectLst/>
                        </a:rPr>
                        <a:t>比重（</a:t>
                      </a:r>
                      <a:r>
                        <a:rPr lang="en-US" altLang="zh-HK" sz="800" dirty="0">
                          <a:effectLst/>
                        </a:rPr>
                        <a:t>%</a:t>
                      </a:r>
                      <a:r>
                        <a:rPr lang="zh-HK" altLang="en-US" sz="800" dirty="0">
                          <a:effectLst/>
                        </a:rPr>
                        <a:t>）</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283422653"/>
                  </a:ext>
                </a:extLst>
              </a:tr>
              <a:tr h="142174">
                <a:tc>
                  <a:txBody>
                    <a:bodyPr/>
                    <a:lstStyle/>
                    <a:p>
                      <a:pPr algn="ctr"/>
                      <a:r>
                        <a:rPr lang="en-US" sz="800">
                          <a:effectLst/>
                        </a:rPr>
                        <a:t>HSI</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gridSpan="3">
                  <a:txBody>
                    <a:bodyPr/>
                    <a:lstStyle/>
                    <a:p>
                      <a:pPr algn="ctr"/>
                      <a:r>
                        <a:rPr lang="zh-HK" altLang="en-US" sz="800" dirty="0">
                          <a:effectLst/>
                        </a:rPr>
                        <a:t>恆指成份股</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1324665310"/>
                  </a:ext>
                </a:extLst>
              </a:tr>
              <a:tr h="142174">
                <a:tc>
                  <a:txBody>
                    <a:bodyPr/>
                    <a:lstStyle/>
                    <a:p>
                      <a:pPr algn="ctr"/>
                      <a:r>
                        <a:rPr lang="en-US" sz="800">
                          <a:effectLst/>
                        </a:rPr>
                        <a:t>HSF</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gridSpan="3">
                  <a:txBody>
                    <a:bodyPr/>
                    <a:lstStyle/>
                    <a:p>
                      <a:pPr algn="ctr"/>
                      <a:r>
                        <a:rPr lang="zh-HK" altLang="en-US" sz="800">
                          <a:effectLst/>
                        </a:rPr>
                        <a:t>金融分類</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196462386"/>
                  </a:ext>
                </a:extLst>
              </a:tr>
              <a:tr h="142174">
                <a:tc>
                  <a:txBody>
                    <a:bodyPr/>
                    <a:lstStyle/>
                    <a:p>
                      <a:r>
                        <a:rPr lang="en-US" altLang="zh-HK" sz="800">
                          <a:effectLst/>
                        </a:rPr>
                        <a:t>01299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2" tooltip="友邦保險">
                            <a:extLst>
                              <a:ext uri="{A12FA001-AC4F-418D-AE19-62706E023703}">
                                <ahyp:hlinkClr xmlns:ahyp="http://schemas.microsoft.com/office/drawing/2018/hyperlinkcolor" val="tx"/>
                              </a:ext>
                            </a:extLst>
                          </a:hlinkClick>
                        </a:rPr>
                        <a:t>友邦保險</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dirty="0">
                          <a:effectLst/>
                        </a:rPr>
                        <a:t>100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9.95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16382226"/>
                  </a:ext>
                </a:extLst>
              </a:tr>
              <a:tr h="142174">
                <a:tc>
                  <a:txBody>
                    <a:bodyPr/>
                    <a:lstStyle/>
                    <a:p>
                      <a:r>
                        <a:rPr lang="en-US" altLang="zh-HK" sz="800">
                          <a:effectLst/>
                        </a:rPr>
                        <a:t>00005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3" tooltip="滙豐控股">
                            <a:extLst>
                              <a:ext uri="{A12FA001-AC4F-418D-AE19-62706E023703}">
                                <ahyp:hlinkClr xmlns:ahyp="http://schemas.microsoft.com/office/drawing/2018/hyperlinkcolor" val="tx"/>
                              </a:ext>
                            </a:extLst>
                          </a:hlinkClick>
                        </a:rPr>
                        <a:t>滙豐控股</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100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7.68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14405007"/>
                  </a:ext>
                </a:extLst>
              </a:tr>
              <a:tr h="142174">
                <a:tc>
                  <a:txBody>
                    <a:bodyPr/>
                    <a:lstStyle/>
                    <a:p>
                      <a:r>
                        <a:rPr lang="en-US" altLang="zh-HK" sz="800">
                          <a:effectLst/>
                        </a:rPr>
                        <a:t>00939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a:solidFill>
                            <a:schemeClr val="tx1"/>
                          </a:solidFill>
                          <a:effectLst/>
                          <a:hlinkClick r:id="rId4" tooltip="建設銀行">
                            <a:extLst>
                              <a:ext uri="{A12FA001-AC4F-418D-AE19-62706E023703}">
                                <ahyp:hlinkClr xmlns:ahyp="http://schemas.microsoft.com/office/drawing/2018/hyperlinkcolor" val="tx"/>
                              </a:ext>
                            </a:extLst>
                          </a:hlinkClick>
                        </a:rPr>
                        <a:t>建設銀行</a:t>
                      </a:r>
                      <a:r>
                        <a:rPr lang="zh-HK" altLang="en-US" sz="800">
                          <a:solidFill>
                            <a:schemeClr val="tx1"/>
                          </a:solidFill>
                          <a:effectLst/>
                        </a:rPr>
                        <a:t>（</a:t>
                      </a:r>
                      <a:r>
                        <a:rPr lang="en-US" sz="800">
                          <a:solidFill>
                            <a:schemeClr val="tx1"/>
                          </a:solidFill>
                          <a:effectLst/>
                        </a:rPr>
                        <a:t>H）</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45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6.33</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484486364"/>
                  </a:ext>
                </a:extLst>
              </a:tr>
              <a:tr h="142174">
                <a:tc>
                  <a:txBody>
                    <a:bodyPr/>
                    <a:lstStyle/>
                    <a:p>
                      <a:r>
                        <a:rPr lang="en-US" altLang="zh-HK" sz="800">
                          <a:effectLst/>
                        </a:rPr>
                        <a:t>02318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a:solidFill>
                            <a:schemeClr val="tx1"/>
                          </a:solidFill>
                          <a:effectLst/>
                          <a:hlinkClick r:id="rId5" tooltip="中國平安">
                            <a:extLst>
                              <a:ext uri="{A12FA001-AC4F-418D-AE19-62706E023703}">
                                <ahyp:hlinkClr xmlns:ahyp="http://schemas.microsoft.com/office/drawing/2018/hyperlinkcolor" val="tx"/>
                              </a:ext>
                            </a:extLst>
                          </a:hlinkClick>
                        </a:rPr>
                        <a:t>中國平安</a:t>
                      </a:r>
                      <a:r>
                        <a:rPr lang="zh-HK" altLang="en-US" sz="800">
                          <a:solidFill>
                            <a:schemeClr val="tx1"/>
                          </a:solidFill>
                          <a:effectLst/>
                        </a:rPr>
                        <a:t>（</a:t>
                      </a:r>
                      <a:r>
                        <a:rPr lang="en-US" sz="800">
                          <a:solidFill>
                            <a:schemeClr val="tx1"/>
                          </a:solidFill>
                          <a:effectLst/>
                        </a:rPr>
                        <a:t>H）</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80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4.88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469630830"/>
                  </a:ext>
                </a:extLst>
              </a:tr>
              <a:tr h="142174">
                <a:tc>
                  <a:txBody>
                    <a:bodyPr/>
                    <a:lstStyle/>
                    <a:p>
                      <a:r>
                        <a:rPr lang="en-US" altLang="zh-HK" sz="800">
                          <a:effectLst/>
                        </a:rPr>
                        <a:t>00388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6" tooltip="香港交易所">
                            <a:extLst>
                              <a:ext uri="{A12FA001-AC4F-418D-AE19-62706E023703}">
                                <ahyp:hlinkClr xmlns:ahyp="http://schemas.microsoft.com/office/drawing/2018/hyperlinkcolor" val="tx"/>
                              </a:ext>
                            </a:extLst>
                          </a:hlinkClick>
                        </a:rPr>
                        <a:t>香港交易所</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95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4.16</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428746611"/>
                  </a:ext>
                </a:extLst>
              </a:tr>
              <a:tr h="142174">
                <a:tc>
                  <a:txBody>
                    <a:bodyPr/>
                    <a:lstStyle/>
                    <a:p>
                      <a:r>
                        <a:rPr lang="en-US" altLang="zh-HK" sz="800">
                          <a:effectLst/>
                        </a:rPr>
                        <a:t>01398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7" tooltip="中國工商銀行">
                            <a:extLst>
                              <a:ext uri="{A12FA001-AC4F-418D-AE19-62706E023703}">
                                <ahyp:hlinkClr xmlns:ahyp="http://schemas.microsoft.com/office/drawing/2018/hyperlinkcolor" val="tx"/>
                              </a:ext>
                            </a:extLst>
                          </a:hlinkClick>
                        </a:rPr>
                        <a:t>工商銀行</a:t>
                      </a:r>
                      <a:r>
                        <a:rPr lang="zh-HK" altLang="en-US" sz="800" dirty="0">
                          <a:solidFill>
                            <a:schemeClr val="tx1"/>
                          </a:solidFill>
                          <a:effectLst/>
                        </a:rPr>
                        <a:t>（</a:t>
                      </a:r>
                      <a:r>
                        <a:rPr lang="en-US" sz="800" dirty="0">
                          <a:solidFill>
                            <a:schemeClr val="tx1"/>
                          </a:solidFill>
                          <a:effectLst/>
                        </a:rPr>
                        <a:t>H）</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85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3.41</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13495706"/>
                  </a:ext>
                </a:extLst>
              </a:tr>
              <a:tr h="142174">
                <a:tc>
                  <a:txBody>
                    <a:bodyPr/>
                    <a:lstStyle/>
                    <a:p>
                      <a:r>
                        <a:rPr lang="en-US" altLang="zh-HK" sz="800">
                          <a:effectLst/>
                        </a:rPr>
                        <a:t>03988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8" tooltip="中國銀行">
                            <a:extLst>
                              <a:ext uri="{A12FA001-AC4F-418D-AE19-62706E023703}">
                                <ahyp:hlinkClr xmlns:ahyp="http://schemas.microsoft.com/office/drawing/2018/hyperlinkcolor" val="tx"/>
                              </a:ext>
                            </a:extLst>
                          </a:hlinkClick>
                        </a:rPr>
                        <a:t>中國銀行</a:t>
                      </a:r>
                      <a:r>
                        <a:rPr lang="zh-HK" altLang="en-US" sz="800" dirty="0">
                          <a:solidFill>
                            <a:schemeClr val="tx1"/>
                          </a:solidFill>
                          <a:effectLst/>
                        </a:rPr>
                        <a:t>（</a:t>
                      </a:r>
                      <a:r>
                        <a:rPr lang="en-US" sz="800" dirty="0">
                          <a:solidFill>
                            <a:schemeClr val="tx1"/>
                          </a:solidFill>
                          <a:effectLst/>
                        </a:rPr>
                        <a:t>H）</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95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2.12</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94116573"/>
                  </a:ext>
                </a:extLst>
              </a:tr>
              <a:tr h="142174">
                <a:tc>
                  <a:txBody>
                    <a:bodyPr/>
                    <a:lstStyle/>
                    <a:p>
                      <a:r>
                        <a:rPr lang="en-US" altLang="zh-HK" sz="800">
                          <a:effectLst/>
                        </a:rPr>
                        <a:t>02628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9" tooltip="中國人壽">
                            <a:extLst>
                              <a:ext uri="{A12FA001-AC4F-418D-AE19-62706E023703}">
                                <ahyp:hlinkClr xmlns:ahyp="http://schemas.microsoft.com/office/drawing/2018/hyperlinkcolor" val="tx"/>
                              </a:ext>
                            </a:extLst>
                          </a:hlinkClick>
                        </a:rPr>
                        <a:t>中國人壽</a:t>
                      </a:r>
                      <a:r>
                        <a:rPr lang="zh-HK" altLang="en-US" sz="800" dirty="0">
                          <a:solidFill>
                            <a:schemeClr val="tx1"/>
                          </a:solidFill>
                          <a:effectLst/>
                        </a:rPr>
                        <a:t>（</a:t>
                      </a:r>
                      <a:r>
                        <a:rPr lang="en-US" sz="800" dirty="0">
                          <a:solidFill>
                            <a:schemeClr val="tx1"/>
                          </a:solidFill>
                          <a:effectLst/>
                        </a:rPr>
                        <a:t>H）</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100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1.28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8916087"/>
                  </a:ext>
                </a:extLst>
              </a:tr>
              <a:tr h="142174">
                <a:tc>
                  <a:txBody>
                    <a:bodyPr/>
                    <a:lstStyle/>
                    <a:p>
                      <a:r>
                        <a:rPr lang="en-US" altLang="zh-HK" sz="800">
                          <a:effectLst/>
                        </a:rPr>
                        <a:t>00011</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10" tooltip="恒生銀行">
                            <a:extLst>
                              <a:ext uri="{A12FA001-AC4F-418D-AE19-62706E023703}">
                                <ahyp:hlinkClr xmlns:ahyp="http://schemas.microsoft.com/office/drawing/2018/hyperlinkcolor" val="tx"/>
                              </a:ext>
                            </a:extLst>
                          </a:hlinkClick>
                        </a:rPr>
                        <a:t>恒生銀行</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40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0.98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214169574"/>
                  </a:ext>
                </a:extLst>
              </a:tr>
              <a:tr h="142174">
                <a:tc>
                  <a:txBody>
                    <a:bodyPr/>
                    <a:lstStyle/>
                    <a:p>
                      <a:r>
                        <a:rPr lang="en-US" altLang="zh-HK" sz="800">
                          <a:effectLst/>
                        </a:rPr>
                        <a:t>02388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11" tooltip="中銀香港">
                            <a:extLst>
                              <a:ext uri="{A12FA001-AC4F-418D-AE19-62706E023703}">
                                <ahyp:hlinkClr xmlns:ahyp="http://schemas.microsoft.com/office/drawing/2018/hyperlinkcolor" val="tx"/>
                              </a:ext>
                            </a:extLst>
                          </a:hlinkClick>
                        </a:rPr>
                        <a:t>中銀香港</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35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0.87</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13962233"/>
                  </a:ext>
                </a:extLst>
              </a:tr>
              <a:tr h="142174">
                <a:tc>
                  <a:txBody>
                    <a:bodyPr/>
                    <a:lstStyle/>
                    <a:p>
                      <a:r>
                        <a:rPr lang="en-US" altLang="zh-HK" sz="800">
                          <a:effectLst/>
                        </a:rPr>
                        <a:t>03328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12" tooltip="交通銀行">
                            <a:extLst>
                              <a:ext uri="{A12FA001-AC4F-418D-AE19-62706E023703}">
                                <ahyp:hlinkClr xmlns:ahyp="http://schemas.microsoft.com/office/drawing/2018/hyperlinkcolor" val="tx"/>
                              </a:ext>
                            </a:extLst>
                          </a:hlinkClick>
                        </a:rPr>
                        <a:t>交通銀行</a:t>
                      </a:r>
                      <a:r>
                        <a:rPr lang="zh-HK" altLang="en-US" sz="800" dirty="0">
                          <a:solidFill>
                            <a:schemeClr val="tx1"/>
                          </a:solidFill>
                          <a:effectLst/>
                        </a:rPr>
                        <a:t>（</a:t>
                      </a:r>
                      <a:r>
                        <a:rPr lang="en-US" sz="800" dirty="0">
                          <a:solidFill>
                            <a:schemeClr val="tx1"/>
                          </a:solidFill>
                          <a:effectLst/>
                        </a:rPr>
                        <a:t>H）</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25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0.36</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521224014"/>
                  </a:ext>
                </a:extLst>
              </a:tr>
              <a:tr h="142174">
                <a:tc gridSpan="3">
                  <a:txBody>
                    <a:bodyPr/>
                    <a:lstStyle/>
                    <a:p>
                      <a:pPr algn="r"/>
                      <a:r>
                        <a:rPr lang="zh-HK" altLang="en-US" sz="800" dirty="0">
                          <a:effectLst/>
                        </a:rPr>
                        <a:t>共</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zh-HK" altLang="en-US"/>
                    </a:p>
                  </a:txBody>
                  <a:tcPr/>
                </a:tc>
                <a:tc hMerge="1">
                  <a:txBody>
                    <a:bodyPr/>
                    <a:lstStyle/>
                    <a:p>
                      <a:endParaRPr lang="zh-HK" altLang="en-US"/>
                    </a:p>
                  </a:txBody>
                  <a:tcPr/>
                </a:tc>
                <a:tc>
                  <a:txBody>
                    <a:bodyPr/>
                    <a:lstStyle/>
                    <a:p>
                      <a:pPr algn="ctr"/>
                      <a:r>
                        <a:rPr lang="en-US" altLang="zh-HK" sz="800">
                          <a:effectLst/>
                        </a:rPr>
                        <a:t>42.00%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709512658"/>
                  </a:ext>
                </a:extLst>
              </a:tr>
              <a:tr h="142174">
                <a:tc>
                  <a:txBody>
                    <a:bodyPr/>
                    <a:lstStyle/>
                    <a:p>
                      <a:pPr algn="ctr"/>
                      <a:r>
                        <a:rPr lang="en-US" sz="800">
                          <a:effectLst/>
                        </a:rPr>
                        <a:t>HSU</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gridSpan="3">
                  <a:txBody>
                    <a:bodyPr/>
                    <a:lstStyle/>
                    <a:p>
                      <a:pPr algn="ctr"/>
                      <a:r>
                        <a:rPr lang="zh-HK" altLang="en-US" sz="800" dirty="0">
                          <a:effectLst/>
                        </a:rPr>
                        <a:t>公用事業分類</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2765119462"/>
                  </a:ext>
                </a:extLst>
              </a:tr>
              <a:tr h="142174">
                <a:tc>
                  <a:txBody>
                    <a:bodyPr/>
                    <a:lstStyle/>
                    <a:p>
                      <a:r>
                        <a:rPr lang="en-US" altLang="zh-HK" sz="800">
                          <a:effectLst/>
                        </a:rPr>
                        <a:t>00002</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13" tooltip="中電控股">
                            <a:extLst>
                              <a:ext uri="{A12FA001-AC4F-418D-AE19-62706E023703}">
                                <ahyp:hlinkClr xmlns:ahyp="http://schemas.microsoft.com/office/drawing/2018/hyperlinkcolor" val="tx"/>
                              </a:ext>
                            </a:extLst>
                          </a:hlinkClick>
                        </a:rPr>
                        <a:t>中電控股</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80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1.43</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60484470"/>
                  </a:ext>
                </a:extLst>
              </a:tr>
              <a:tr h="142174">
                <a:tc>
                  <a:txBody>
                    <a:bodyPr/>
                    <a:lstStyle/>
                    <a:p>
                      <a:r>
                        <a:rPr lang="en-US" altLang="zh-HK" sz="800">
                          <a:effectLst/>
                        </a:rPr>
                        <a:t>00003</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14" tooltip="香港中華煤氣">
                            <a:extLst>
                              <a:ext uri="{A12FA001-AC4F-418D-AE19-62706E023703}">
                                <ahyp:hlinkClr xmlns:ahyp="http://schemas.microsoft.com/office/drawing/2018/hyperlinkcolor" val="tx"/>
                              </a:ext>
                            </a:extLst>
                          </a:hlinkClick>
                        </a:rPr>
                        <a:t>香港中華煤氣</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1.21</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28640922"/>
                  </a:ext>
                </a:extLst>
              </a:tr>
              <a:tr h="142174">
                <a:tc>
                  <a:txBody>
                    <a:bodyPr/>
                    <a:lstStyle/>
                    <a:p>
                      <a:r>
                        <a:rPr lang="en-US" altLang="zh-HK" sz="800">
                          <a:effectLst/>
                        </a:rPr>
                        <a:t>00006</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15" tooltip="電能實業">
                            <a:extLst>
                              <a:ext uri="{A12FA001-AC4F-418D-AE19-62706E023703}">
                                <ahyp:hlinkClr xmlns:ahyp="http://schemas.microsoft.com/office/drawing/2018/hyperlinkcolor" val="tx"/>
                              </a:ext>
                            </a:extLst>
                          </a:hlinkClick>
                        </a:rPr>
                        <a:t>電能實業</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0.55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879556442"/>
                  </a:ext>
                </a:extLst>
              </a:tr>
              <a:tr h="142174">
                <a:tc>
                  <a:txBody>
                    <a:bodyPr/>
                    <a:lstStyle/>
                    <a:p>
                      <a:r>
                        <a:rPr lang="en-US" altLang="zh-HK" sz="800">
                          <a:effectLst/>
                        </a:rPr>
                        <a:t>01038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16" tooltip="長江基建">
                            <a:extLst>
                              <a:ext uri="{A12FA001-AC4F-418D-AE19-62706E023703}">
                                <ahyp:hlinkClr xmlns:ahyp="http://schemas.microsoft.com/office/drawing/2018/hyperlinkcolor" val="tx"/>
                              </a:ext>
                            </a:extLst>
                          </a:hlinkClick>
                        </a:rPr>
                        <a:t>長江基建</a:t>
                      </a:r>
                      <a:r>
                        <a:rPr lang="zh-HK" altLang="en-US" sz="800" dirty="0">
                          <a:solidFill>
                            <a:schemeClr val="tx1"/>
                          </a:solidFill>
                          <a:effectLst/>
                        </a:rPr>
                        <a:t>集團</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30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0.30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39786437"/>
                  </a:ext>
                </a:extLst>
              </a:tr>
              <a:tr h="142174">
                <a:tc gridSpan="3">
                  <a:txBody>
                    <a:bodyPr/>
                    <a:lstStyle/>
                    <a:p>
                      <a:pPr algn="r"/>
                      <a:r>
                        <a:rPr lang="zh-HK" altLang="en-US" sz="800" dirty="0">
                          <a:effectLst/>
                        </a:rPr>
                        <a:t>共</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zh-HK" altLang="en-US"/>
                    </a:p>
                  </a:txBody>
                  <a:tcPr/>
                </a:tc>
                <a:tc hMerge="1">
                  <a:txBody>
                    <a:bodyPr/>
                    <a:lstStyle/>
                    <a:p>
                      <a:endParaRPr lang="zh-HK" altLang="en-US"/>
                    </a:p>
                  </a:txBody>
                  <a:tcPr/>
                </a:tc>
                <a:tc>
                  <a:txBody>
                    <a:bodyPr/>
                    <a:lstStyle/>
                    <a:p>
                      <a:pPr algn="ctr"/>
                      <a:r>
                        <a:rPr lang="en-US" altLang="zh-HK" sz="800">
                          <a:effectLst/>
                        </a:rPr>
                        <a:t>3.50%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219185629"/>
                  </a:ext>
                </a:extLst>
              </a:tr>
              <a:tr h="142174">
                <a:tc>
                  <a:txBody>
                    <a:bodyPr/>
                    <a:lstStyle/>
                    <a:p>
                      <a:pPr algn="ctr"/>
                      <a:r>
                        <a:rPr lang="en-US" sz="800">
                          <a:effectLst/>
                        </a:rPr>
                        <a:t>HSP</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gridSpan="3">
                  <a:txBody>
                    <a:bodyPr/>
                    <a:lstStyle/>
                    <a:p>
                      <a:pPr algn="ctr"/>
                      <a:r>
                        <a:rPr lang="zh-HK" altLang="en-US" sz="800" dirty="0">
                          <a:effectLst/>
                        </a:rPr>
                        <a:t>地產分類</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1366646305"/>
                  </a:ext>
                </a:extLst>
              </a:tr>
              <a:tr h="142174">
                <a:tc>
                  <a:txBody>
                    <a:bodyPr/>
                    <a:lstStyle/>
                    <a:p>
                      <a:r>
                        <a:rPr lang="en-US" altLang="zh-HK" sz="800">
                          <a:effectLst/>
                        </a:rPr>
                        <a:t>00823</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17" tooltip="領展房地產投資信託基金">
                            <a:extLst>
                              <a:ext uri="{A12FA001-AC4F-418D-AE19-62706E023703}">
                                <ahyp:hlinkClr xmlns:ahyp="http://schemas.microsoft.com/office/drawing/2018/hyperlinkcolor" val="tx"/>
                              </a:ext>
                            </a:extLst>
                          </a:hlinkClick>
                        </a:rPr>
                        <a:t>領展房產基金</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100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1.35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957828197"/>
                  </a:ext>
                </a:extLst>
              </a:tr>
              <a:tr h="142174">
                <a:tc>
                  <a:txBody>
                    <a:bodyPr/>
                    <a:lstStyle/>
                    <a:p>
                      <a:r>
                        <a:rPr lang="en-US" altLang="zh-HK" sz="800">
                          <a:effectLst/>
                        </a:rPr>
                        <a:t>00016</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18" tooltip="新鴻基地產">
                            <a:extLst>
                              <a:ext uri="{A12FA001-AC4F-418D-AE19-62706E023703}">
                                <ahyp:hlinkClr xmlns:ahyp="http://schemas.microsoft.com/office/drawing/2018/hyperlinkcolor" val="tx"/>
                              </a:ext>
                            </a:extLst>
                          </a:hlinkClick>
                        </a:rPr>
                        <a:t>新鴻基地產</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40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1.18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43147973"/>
                  </a:ext>
                </a:extLst>
              </a:tr>
              <a:tr h="142174">
                <a:tc>
                  <a:txBody>
                    <a:bodyPr/>
                    <a:lstStyle/>
                    <a:p>
                      <a:r>
                        <a:rPr lang="en-US" altLang="zh-HK" sz="800">
                          <a:effectLst/>
                        </a:rPr>
                        <a:t>01109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19" tooltip="華潤置地">
                            <a:extLst>
                              <a:ext uri="{A12FA001-AC4F-418D-AE19-62706E023703}">
                                <ahyp:hlinkClr xmlns:ahyp="http://schemas.microsoft.com/office/drawing/2018/hyperlinkcolor" val="tx"/>
                              </a:ext>
                            </a:extLst>
                          </a:hlinkClick>
                        </a:rPr>
                        <a:t>華潤置地</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45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1.17</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848886428"/>
                  </a:ext>
                </a:extLst>
              </a:tr>
              <a:tr h="142174">
                <a:tc>
                  <a:txBody>
                    <a:bodyPr/>
                    <a:lstStyle/>
                    <a:p>
                      <a:r>
                        <a:rPr lang="en-US" altLang="zh-HK" sz="800">
                          <a:effectLst/>
                        </a:rPr>
                        <a:t>01113</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20" tooltip="長實集團">
                            <a:extLst>
                              <a:ext uri="{A12FA001-AC4F-418D-AE19-62706E023703}">
                                <ahyp:hlinkClr xmlns:ahyp="http://schemas.microsoft.com/office/drawing/2018/hyperlinkcolor" val="tx"/>
                              </a:ext>
                            </a:extLst>
                          </a:hlinkClick>
                        </a:rPr>
                        <a:t>長實集團</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70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1.04</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45797317"/>
                  </a:ext>
                </a:extLst>
              </a:tr>
              <a:tr h="142174">
                <a:tc>
                  <a:txBody>
                    <a:bodyPr/>
                    <a:lstStyle/>
                    <a:p>
                      <a:r>
                        <a:rPr lang="en-US" altLang="zh-HK" sz="800">
                          <a:effectLst/>
                        </a:rPr>
                        <a:t>02007</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21" tooltip="碧桂園">
                            <a:extLst>
                              <a:ext uri="{A12FA001-AC4F-418D-AE19-62706E023703}">
                                <ahyp:hlinkClr xmlns:ahyp="http://schemas.microsoft.com/office/drawing/2018/hyperlinkcolor" val="tx"/>
                              </a:ext>
                            </a:extLst>
                          </a:hlinkClick>
                        </a:rPr>
                        <a:t>碧桂園</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35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0.82</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30123671"/>
                  </a:ext>
                </a:extLst>
              </a:tr>
              <a:tr h="142174">
                <a:tc>
                  <a:txBody>
                    <a:bodyPr/>
                    <a:lstStyle/>
                    <a:p>
                      <a:r>
                        <a:rPr lang="en-US" altLang="zh-HK" sz="800">
                          <a:effectLst/>
                        </a:rPr>
                        <a:t>00688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22" tooltip="中國海外發展">
                            <a:extLst>
                              <a:ext uri="{A12FA001-AC4F-418D-AE19-62706E023703}">
                                <ahyp:hlinkClr xmlns:ahyp="http://schemas.microsoft.com/office/drawing/2018/hyperlinkcolor" val="tx"/>
                              </a:ext>
                            </a:extLst>
                          </a:hlinkClick>
                        </a:rPr>
                        <a:t>中國海外發展</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35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0.79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49986208"/>
                  </a:ext>
                </a:extLst>
              </a:tr>
              <a:tr h="142174">
                <a:tc>
                  <a:txBody>
                    <a:bodyPr/>
                    <a:lstStyle/>
                    <a:p>
                      <a:r>
                        <a:rPr lang="en-US" altLang="zh-HK" sz="800">
                          <a:effectLst/>
                        </a:rPr>
                        <a:t>01997</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23" tooltip="九龍倉置業">
                            <a:extLst>
                              <a:ext uri="{A12FA001-AC4F-418D-AE19-62706E023703}">
                                <ahyp:hlinkClr xmlns:ahyp="http://schemas.microsoft.com/office/drawing/2018/hyperlinkcolor" val="tx"/>
                              </a:ext>
                            </a:extLst>
                          </a:hlinkClick>
                        </a:rPr>
                        <a:t>九龍倉置業</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55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0.60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996092177"/>
                  </a:ext>
                </a:extLst>
              </a:tr>
              <a:tr h="142174">
                <a:tc>
                  <a:txBody>
                    <a:bodyPr/>
                    <a:lstStyle/>
                    <a:p>
                      <a:r>
                        <a:rPr lang="en-US" altLang="zh-HK" sz="800">
                          <a:effectLst/>
                        </a:rPr>
                        <a:t>00017</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24" tooltip="新世界發展">
                            <a:extLst>
                              <a:ext uri="{A12FA001-AC4F-418D-AE19-62706E023703}">
                                <ahyp:hlinkClr xmlns:ahyp="http://schemas.microsoft.com/office/drawing/2018/hyperlinkcolor" val="tx"/>
                              </a:ext>
                            </a:extLst>
                          </a:hlinkClick>
                        </a:rPr>
                        <a:t>新世界發展</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0.59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81206266"/>
                  </a:ext>
                </a:extLst>
              </a:tr>
              <a:tr h="142174">
                <a:tc>
                  <a:txBody>
                    <a:bodyPr/>
                    <a:lstStyle/>
                    <a:p>
                      <a:r>
                        <a:rPr lang="en-US" altLang="zh-HK" sz="800">
                          <a:effectLst/>
                        </a:rPr>
                        <a:t>00012</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25" tooltip="恒基地產">
                            <a:extLst>
                              <a:ext uri="{A12FA001-AC4F-418D-AE19-62706E023703}">
                                <ahyp:hlinkClr xmlns:ahyp="http://schemas.microsoft.com/office/drawing/2018/hyperlinkcolor" val="tx"/>
                              </a:ext>
                            </a:extLst>
                          </a:hlinkClick>
                        </a:rPr>
                        <a:t>恒基地產</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30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0.43</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114872688"/>
                  </a:ext>
                </a:extLst>
              </a:tr>
              <a:tr h="142174">
                <a:tc>
                  <a:txBody>
                    <a:bodyPr/>
                    <a:lstStyle/>
                    <a:p>
                      <a:r>
                        <a:rPr lang="en-US" altLang="zh-HK" sz="800">
                          <a:effectLst/>
                        </a:rPr>
                        <a:t>00101</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26" tooltip="恒隆地產">
                            <a:extLst>
                              <a:ext uri="{A12FA001-AC4F-418D-AE19-62706E023703}">
                                <ahyp:hlinkClr xmlns:ahyp="http://schemas.microsoft.com/office/drawing/2018/hyperlinkcolor" val="tx"/>
                              </a:ext>
                            </a:extLst>
                          </a:hlinkClick>
                        </a:rPr>
                        <a:t>恒隆地產</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45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0.40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17063323"/>
                  </a:ext>
                </a:extLst>
              </a:tr>
              <a:tr h="142174">
                <a:tc gridSpan="3">
                  <a:txBody>
                    <a:bodyPr/>
                    <a:lstStyle/>
                    <a:p>
                      <a:pPr algn="r"/>
                      <a:r>
                        <a:rPr lang="zh-HK" altLang="en-US" sz="800">
                          <a:effectLst/>
                        </a:rPr>
                        <a:t>共</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zh-HK" altLang="en-US"/>
                    </a:p>
                  </a:txBody>
                  <a:tcPr/>
                </a:tc>
                <a:tc hMerge="1">
                  <a:txBody>
                    <a:bodyPr/>
                    <a:lstStyle/>
                    <a:p>
                      <a:endParaRPr lang="zh-HK" altLang="en-US"/>
                    </a:p>
                  </a:txBody>
                  <a:tcPr/>
                </a:tc>
                <a:tc>
                  <a:txBody>
                    <a:bodyPr/>
                    <a:lstStyle/>
                    <a:p>
                      <a:pPr algn="ctr"/>
                      <a:r>
                        <a:rPr lang="en-US" altLang="zh-HK" sz="800" dirty="0">
                          <a:effectLst/>
                        </a:rPr>
                        <a:t>8.37%</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520529488"/>
                  </a:ext>
                </a:extLst>
              </a:tr>
            </a:tbl>
          </a:graphicData>
        </a:graphic>
      </p:graphicFrame>
      <p:graphicFrame>
        <p:nvGraphicFramePr>
          <p:cNvPr id="26" name="表格 25">
            <a:extLst>
              <a:ext uri="{FF2B5EF4-FFF2-40B4-BE49-F238E27FC236}">
                <a16:creationId xmlns:a16="http://schemas.microsoft.com/office/drawing/2014/main" id="{C044C839-D18F-F741-B9F5-24E100CF60B1}"/>
              </a:ext>
            </a:extLst>
          </p:cNvPr>
          <p:cNvGraphicFramePr>
            <a:graphicFrameLocks noGrp="1"/>
          </p:cNvGraphicFramePr>
          <p:nvPr/>
        </p:nvGraphicFramePr>
        <p:xfrm>
          <a:off x="4232083" y="1979294"/>
          <a:ext cx="3735980" cy="4552557"/>
        </p:xfrm>
        <a:graphic>
          <a:graphicData uri="http://schemas.openxmlformats.org/drawingml/2006/table">
            <a:tbl>
              <a:tblPr/>
              <a:tblGrid>
                <a:gridCol w="933995">
                  <a:extLst>
                    <a:ext uri="{9D8B030D-6E8A-4147-A177-3AD203B41FA5}">
                      <a16:colId xmlns:a16="http://schemas.microsoft.com/office/drawing/2014/main" val="1144407843"/>
                    </a:ext>
                  </a:extLst>
                </a:gridCol>
                <a:gridCol w="933995">
                  <a:extLst>
                    <a:ext uri="{9D8B030D-6E8A-4147-A177-3AD203B41FA5}">
                      <a16:colId xmlns:a16="http://schemas.microsoft.com/office/drawing/2014/main" val="2898103308"/>
                    </a:ext>
                  </a:extLst>
                </a:gridCol>
                <a:gridCol w="933995">
                  <a:extLst>
                    <a:ext uri="{9D8B030D-6E8A-4147-A177-3AD203B41FA5}">
                      <a16:colId xmlns:a16="http://schemas.microsoft.com/office/drawing/2014/main" val="1534660790"/>
                    </a:ext>
                  </a:extLst>
                </a:gridCol>
                <a:gridCol w="933995">
                  <a:extLst>
                    <a:ext uri="{9D8B030D-6E8A-4147-A177-3AD203B41FA5}">
                      <a16:colId xmlns:a16="http://schemas.microsoft.com/office/drawing/2014/main" val="87320430"/>
                    </a:ext>
                  </a:extLst>
                </a:gridCol>
              </a:tblGrid>
              <a:tr h="147981">
                <a:tc>
                  <a:txBody>
                    <a:bodyPr/>
                    <a:lstStyle/>
                    <a:p>
                      <a:pPr algn="ctr"/>
                      <a:r>
                        <a:rPr lang="en-US" sz="800" dirty="0">
                          <a:effectLst/>
                        </a:rPr>
                        <a:t>HSC</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gridSpan="3">
                  <a:txBody>
                    <a:bodyPr/>
                    <a:lstStyle/>
                    <a:p>
                      <a:pPr algn="ctr"/>
                      <a:r>
                        <a:rPr lang="zh-HK" altLang="en-US" sz="800">
                          <a:effectLst/>
                        </a:rPr>
                        <a:t>工商業分類</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1299434247"/>
                  </a:ext>
                </a:extLst>
              </a:tr>
              <a:tr h="147981">
                <a:tc>
                  <a:txBody>
                    <a:bodyPr/>
                    <a:lstStyle/>
                    <a:p>
                      <a:r>
                        <a:rPr lang="en-US" altLang="zh-HK" sz="800">
                          <a:effectLst/>
                        </a:rPr>
                        <a:t>00700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27" tooltip="騰訊控股">
                            <a:extLst>
                              <a:ext uri="{A12FA001-AC4F-418D-AE19-62706E023703}">
                                <ahyp:hlinkClr xmlns:ahyp="http://schemas.microsoft.com/office/drawing/2018/hyperlinkcolor" val="tx"/>
                              </a:ext>
                            </a:extLst>
                          </a:hlinkClick>
                        </a:rPr>
                        <a:t>騰訊控股</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10.00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688229296"/>
                  </a:ext>
                </a:extLst>
              </a:tr>
              <a:tr h="147981">
                <a:tc>
                  <a:txBody>
                    <a:bodyPr/>
                    <a:lstStyle/>
                    <a:p>
                      <a:r>
                        <a:rPr lang="en-US" altLang="zh-HK" sz="800" dirty="0">
                          <a:effectLst/>
                        </a:rPr>
                        <a:t>09988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28" tooltip="阿里巴巴集團">
                            <a:extLst>
                              <a:ext uri="{A12FA001-AC4F-418D-AE19-62706E023703}">
                                <ahyp:hlinkClr xmlns:ahyp="http://schemas.microsoft.com/office/drawing/2018/hyperlinkcolor" val="tx"/>
                              </a:ext>
                            </a:extLst>
                          </a:hlinkClick>
                        </a:rPr>
                        <a:t>阿里巴巴</a:t>
                      </a:r>
                      <a:r>
                        <a:rPr lang="en-US" altLang="zh-HK" sz="800" dirty="0">
                          <a:solidFill>
                            <a:schemeClr val="tx1"/>
                          </a:solidFill>
                          <a:effectLst/>
                        </a:rPr>
                        <a:t>(</a:t>
                      </a:r>
                      <a:r>
                        <a:rPr lang="en-US" sz="800" dirty="0">
                          <a:solidFill>
                            <a:schemeClr val="tx1"/>
                          </a:solidFill>
                          <a:effectLst/>
                        </a:rPr>
                        <a:t>SW)</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5.00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27810605"/>
                  </a:ext>
                </a:extLst>
              </a:tr>
              <a:tr h="147981">
                <a:tc>
                  <a:txBody>
                    <a:bodyPr/>
                    <a:lstStyle/>
                    <a:p>
                      <a:r>
                        <a:rPr lang="en-US" altLang="zh-HK" sz="800" dirty="0">
                          <a:effectLst/>
                        </a:rPr>
                        <a:t>03690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a:solidFill>
                            <a:schemeClr val="tx1"/>
                          </a:solidFill>
                          <a:effectLst/>
                          <a:hlinkClick r:id="rId29" tooltip="美團">
                            <a:extLst>
                              <a:ext uri="{A12FA001-AC4F-418D-AE19-62706E023703}">
                                <ahyp:hlinkClr xmlns:ahyp="http://schemas.microsoft.com/office/drawing/2018/hyperlinkcolor" val="tx"/>
                              </a:ext>
                            </a:extLst>
                          </a:hlinkClick>
                        </a:rPr>
                        <a:t>美團</a:t>
                      </a:r>
                      <a:r>
                        <a:rPr lang="zh-HK" altLang="en-US" sz="800">
                          <a:solidFill>
                            <a:schemeClr val="tx1"/>
                          </a:solidFill>
                          <a:effectLst/>
                        </a:rPr>
                        <a:t>點評</a:t>
                      </a:r>
                      <a:r>
                        <a:rPr lang="en-US" altLang="zh-HK" sz="800">
                          <a:solidFill>
                            <a:schemeClr val="tx1"/>
                          </a:solidFill>
                          <a:effectLst/>
                        </a:rPr>
                        <a:t>(</a:t>
                      </a:r>
                      <a:r>
                        <a:rPr lang="en-US" sz="800">
                          <a:solidFill>
                            <a:schemeClr val="tx1"/>
                          </a:solidFill>
                          <a:effectLst/>
                        </a:rPr>
                        <a:t>W)</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5.00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07305663"/>
                  </a:ext>
                </a:extLst>
              </a:tr>
              <a:tr h="147981">
                <a:tc>
                  <a:txBody>
                    <a:bodyPr/>
                    <a:lstStyle/>
                    <a:p>
                      <a:r>
                        <a:rPr lang="en-US" altLang="zh-HK" sz="800" dirty="0">
                          <a:effectLst/>
                        </a:rPr>
                        <a:t>01810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30" tooltip="小米集團">
                            <a:extLst>
                              <a:ext uri="{A12FA001-AC4F-418D-AE19-62706E023703}">
                                <ahyp:hlinkClr xmlns:ahyp="http://schemas.microsoft.com/office/drawing/2018/hyperlinkcolor" val="tx"/>
                              </a:ext>
                            </a:extLst>
                          </a:hlinkClick>
                        </a:rPr>
                        <a:t>小米集團</a:t>
                      </a:r>
                      <a:r>
                        <a:rPr lang="en-US" altLang="zh-HK" sz="800" dirty="0">
                          <a:solidFill>
                            <a:schemeClr val="tx1"/>
                          </a:solidFill>
                          <a:effectLst/>
                        </a:rPr>
                        <a:t>(</a:t>
                      </a:r>
                      <a:r>
                        <a:rPr lang="en-US" sz="800" dirty="0">
                          <a:solidFill>
                            <a:schemeClr val="tx1"/>
                          </a:solidFill>
                          <a:effectLst/>
                        </a:rPr>
                        <a:t>W)</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3.32</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251909321"/>
                  </a:ext>
                </a:extLst>
              </a:tr>
              <a:tr h="147981">
                <a:tc>
                  <a:txBody>
                    <a:bodyPr/>
                    <a:lstStyle/>
                    <a:p>
                      <a:r>
                        <a:rPr lang="en-US" altLang="zh-HK" sz="800" dirty="0">
                          <a:effectLst/>
                        </a:rPr>
                        <a:t>00941</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a:solidFill>
                            <a:schemeClr val="tx1"/>
                          </a:solidFill>
                          <a:effectLst/>
                          <a:hlinkClick r:id="rId31" tooltip="中國移動">
                            <a:extLst>
                              <a:ext uri="{A12FA001-AC4F-418D-AE19-62706E023703}">
                                <ahyp:hlinkClr xmlns:ahyp="http://schemas.microsoft.com/office/drawing/2018/hyperlinkcolor" val="tx"/>
                              </a:ext>
                            </a:extLst>
                          </a:hlinkClick>
                        </a:rPr>
                        <a:t>中國移動</a:t>
                      </a:r>
                      <a:endParaRPr lang="zh-HK" altLang="en-US" sz="80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30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3.13</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593002592"/>
                  </a:ext>
                </a:extLst>
              </a:tr>
              <a:tr h="147981">
                <a:tc>
                  <a:txBody>
                    <a:bodyPr/>
                    <a:lstStyle/>
                    <a:p>
                      <a:r>
                        <a:rPr lang="en-US" altLang="zh-HK" sz="800">
                          <a:effectLst/>
                        </a:rPr>
                        <a:t>02269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32" tooltip="藥明生物">
                            <a:extLst>
                              <a:ext uri="{A12FA001-AC4F-418D-AE19-62706E023703}">
                                <ahyp:hlinkClr xmlns:ahyp="http://schemas.microsoft.com/office/drawing/2018/hyperlinkcolor" val="tx"/>
                              </a:ext>
                            </a:extLst>
                          </a:hlinkClick>
                        </a:rPr>
                        <a:t>藥明生物</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80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2.20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38888913"/>
                  </a:ext>
                </a:extLst>
              </a:tr>
              <a:tr h="147981">
                <a:tc>
                  <a:txBody>
                    <a:bodyPr/>
                    <a:lstStyle/>
                    <a:p>
                      <a:r>
                        <a:rPr lang="en-US" altLang="zh-HK" sz="800">
                          <a:effectLst/>
                        </a:rPr>
                        <a:t>00883</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a:solidFill>
                            <a:schemeClr val="tx1"/>
                          </a:solidFill>
                          <a:effectLst/>
                          <a:hlinkClick r:id="rId33" tooltip="中國海洋石油">
                            <a:extLst>
                              <a:ext uri="{A12FA001-AC4F-418D-AE19-62706E023703}">
                                <ahyp:hlinkClr xmlns:ahyp="http://schemas.microsoft.com/office/drawing/2018/hyperlinkcolor" val="tx"/>
                              </a:ext>
                            </a:extLst>
                          </a:hlinkClick>
                        </a:rPr>
                        <a:t>中國海洋石油</a:t>
                      </a:r>
                      <a:endParaRPr lang="zh-HK" altLang="en-US" sz="80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40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1.49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15935995"/>
                  </a:ext>
                </a:extLst>
              </a:tr>
              <a:tr h="147981">
                <a:tc>
                  <a:txBody>
                    <a:bodyPr/>
                    <a:lstStyle/>
                    <a:p>
                      <a:r>
                        <a:rPr lang="en-US" altLang="zh-HK" sz="800">
                          <a:effectLst/>
                        </a:rPr>
                        <a:t>00669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34" tooltip="創科實業">
                            <a:extLst>
                              <a:ext uri="{A12FA001-AC4F-418D-AE19-62706E023703}">
                                <ahyp:hlinkClr xmlns:ahyp="http://schemas.microsoft.com/office/drawing/2018/hyperlinkcolor" val="tx"/>
                              </a:ext>
                            </a:extLst>
                          </a:hlinkClick>
                        </a:rPr>
                        <a:t>創科實業</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85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1.43</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92142313"/>
                  </a:ext>
                </a:extLst>
              </a:tr>
              <a:tr h="147981">
                <a:tc>
                  <a:txBody>
                    <a:bodyPr/>
                    <a:lstStyle/>
                    <a:p>
                      <a:r>
                        <a:rPr lang="en-US" altLang="zh-HK" sz="800">
                          <a:effectLst/>
                        </a:rPr>
                        <a:t>00001</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35" tooltip="長江和記實業">
                            <a:extLst>
                              <a:ext uri="{A12FA001-AC4F-418D-AE19-62706E023703}">
                                <ahyp:hlinkClr xmlns:ahyp="http://schemas.microsoft.com/office/drawing/2018/hyperlinkcolor" val="tx"/>
                              </a:ext>
                            </a:extLst>
                          </a:hlinkClick>
                        </a:rPr>
                        <a:t>長和</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70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1.39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92296995"/>
                  </a:ext>
                </a:extLst>
              </a:tr>
              <a:tr h="147981">
                <a:tc>
                  <a:txBody>
                    <a:bodyPr/>
                    <a:lstStyle/>
                    <a:p>
                      <a:r>
                        <a:rPr lang="en-US" altLang="zh-HK" sz="800">
                          <a:effectLst/>
                        </a:rPr>
                        <a:t>00027</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a:solidFill>
                            <a:schemeClr val="tx1"/>
                          </a:solidFill>
                          <a:effectLst/>
                          <a:hlinkClick r:id="rId36" tooltip="銀河娛樂">
                            <a:extLst>
                              <a:ext uri="{A12FA001-AC4F-418D-AE19-62706E023703}">
                                <ahyp:hlinkClr xmlns:ahyp="http://schemas.microsoft.com/office/drawing/2018/hyperlinkcolor" val="tx"/>
                              </a:ext>
                            </a:extLst>
                          </a:hlinkClick>
                        </a:rPr>
                        <a:t>銀河娛樂</a:t>
                      </a:r>
                      <a:endParaRPr lang="zh-HK" altLang="en-US" sz="80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50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1.22</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55088477"/>
                  </a:ext>
                </a:extLst>
              </a:tr>
              <a:tr h="147981">
                <a:tc>
                  <a:txBody>
                    <a:bodyPr/>
                    <a:lstStyle/>
                    <a:p>
                      <a:r>
                        <a:rPr lang="en-US" altLang="zh-HK" sz="800">
                          <a:effectLst/>
                        </a:rPr>
                        <a:t>00175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37" tooltip="吉利汽車">
                            <a:extLst>
                              <a:ext uri="{A12FA001-AC4F-418D-AE19-62706E023703}">
                                <ahyp:hlinkClr xmlns:ahyp="http://schemas.microsoft.com/office/drawing/2018/hyperlinkcolor" val="tx"/>
                              </a:ext>
                            </a:extLst>
                          </a:hlinkClick>
                        </a:rPr>
                        <a:t>吉利汽車</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1.07</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955685207"/>
                  </a:ext>
                </a:extLst>
              </a:tr>
              <a:tr h="147981">
                <a:tc>
                  <a:txBody>
                    <a:bodyPr/>
                    <a:lstStyle/>
                    <a:p>
                      <a:r>
                        <a:rPr lang="en-US" altLang="zh-HK" sz="800">
                          <a:effectLst/>
                        </a:rPr>
                        <a:t>02319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a:solidFill>
                            <a:schemeClr val="tx1"/>
                          </a:solidFill>
                          <a:effectLst/>
                          <a:hlinkClick r:id="rId38" tooltip="蒙牛乳業">
                            <a:extLst>
                              <a:ext uri="{A12FA001-AC4F-418D-AE19-62706E023703}">
                                <ahyp:hlinkClr xmlns:ahyp="http://schemas.microsoft.com/office/drawing/2018/hyperlinkcolor" val="tx"/>
                              </a:ext>
                            </a:extLst>
                          </a:hlinkClick>
                        </a:rPr>
                        <a:t>蒙牛乳業</a:t>
                      </a:r>
                      <a:endParaRPr lang="zh-HK" altLang="en-US" sz="80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dirty="0">
                          <a:effectLst/>
                        </a:rPr>
                        <a:t>70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1.05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424678424"/>
                  </a:ext>
                </a:extLst>
              </a:tr>
              <a:tr h="147981">
                <a:tc>
                  <a:txBody>
                    <a:bodyPr/>
                    <a:lstStyle/>
                    <a:p>
                      <a:r>
                        <a:rPr lang="en-US" altLang="zh-HK" sz="800" dirty="0">
                          <a:effectLst/>
                        </a:rPr>
                        <a:t>02313</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39" tooltip="申洲國際">
                            <a:extLst>
                              <a:ext uri="{A12FA001-AC4F-418D-AE19-62706E023703}">
                                <ahyp:hlinkClr xmlns:ahyp="http://schemas.microsoft.com/office/drawing/2018/hyperlinkcolor" val="tx"/>
                              </a:ext>
                            </a:extLst>
                          </a:hlinkClick>
                        </a:rPr>
                        <a:t>申洲國際</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55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1.04</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21577488"/>
                  </a:ext>
                </a:extLst>
              </a:tr>
              <a:tr h="147981">
                <a:tc>
                  <a:txBody>
                    <a:bodyPr/>
                    <a:lstStyle/>
                    <a:p>
                      <a:r>
                        <a:rPr lang="en-US" altLang="zh-HK" sz="800">
                          <a:effectLst/>
                        </a:rPr>
                        <a:t>02020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40" tooltip="安踏體育">
                            <a:extLst>
                              <a:ext uri="{A12FA001-AC4F-418D-AE19-62706E023703}">
                                <ahyp:hlinkClr xmlns:ahyp="http://schemas.microsoft.com/office/drawing/2018/hyperlinkcolor" val="tx"/>
                              </a:ext>
                            </a:extLst>
                          </a:hlinkClick>
                        </a:rPr>
                        <a:t>安踏體育</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40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0.99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37643853"/>
                  </a:ext>
                </a:extLst>
              </a:tr>
              <a:tr h="147981">
                <a:tc>
                  <a:txBody>
                    <a:bodyPr/>
                    <a:lstStyle/>
                    <a:p>
                      <a:r>
                        <a:rPr lang="en-US" altLang="zh-HK" sz="800" dirty="0">
                          <a:effectLst/>
                        </a:rPr>
                        <a:t>02382</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41" tooltip="舜宇光學科技">
                            <a:extLst>
                              <a:ext uri="{A12FA001-AC4F-418D-AE19-62706E023703}">
                                <ahyp:hlinkClr xmlns:ahyp="http://schemas.microsoft.com/office/drawing/2018/hyperlinkcolor" val="tx"/>
                              </a:ext>
                            </a:extLst>
                          </a:hlinkClick>
                        </a:rPr>
                        <a:t>舜宇光學科技</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0.98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698531116"/>
                  </a:ext>
                </a:extLst>
              </a:tr>
              <a:tr h="147981">
                <a:tc>
                  <a:txBody>
                    <a:bodyPr/>
                    <a:lstStyle/>
                    <a:p>
                      <a:r>
                        <a:rPr lang="en-US" altLang="zh-HK" sz="800" dirty="0">
                          <a:effectLst/>
                        </a:rPr>
                        <a:t>01928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42" tooltip="金沙中國">
                            <a:extLst>
                              <a:ext uri="{A12FA001-AC4F-418D-AE19-62706E023703}">
                                <ahyp:hlinkClr xmlns:ahyp="http://schemas.microsoft.com/office/drawing/2018/hyperlinkcolor" val="tx"/>
                              </a:ext>
                            </a:extLst>
                          </a:hlinkClick>
                        </a:rPr>
                        <a:t>金沙中國</a:t>
                      </a:r>
                      <a:r>
                        <a:rPr lang="zh-HK" altLang="en-US" sz="800" dirty="0">
                          <a:solidFill>
                            <a:schemeClr val="tx1"/>
                          </a:solidFill>
                          <a:effectLst/>
                        </a:rPr>
                        <a:t>有限公司</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35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0.89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619110549"/>
                  </a:ext>
                </a:extLst>
              </a:tr>
              <a:tr h="147981">
                <a:tc>
                  <a:txBody>
                    <a:bodyPr/>
                    <a:lstStyle/>
                    <a:p>
                      <a:r>
                        <a:rPr lang="en-US" altLang="zh-HK" sz="800">
                          <a:effectLst/>
                        </a:rPr>
                        <a:t>01177</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43" tooltip="中國生物製藥">
                            <a:extLst>
                              <a:ext uri="{A12FA001-AC4F-418D-AE19-62706E023703}">
                                <ahyp:hlinkClr xmlns:ahyp="http://schemas.microsoft.com/office/drawing/2018/hyperlinkcolor" val="tx"/>
                              </a:ext>
                            </a:extLst>
                          </a:hlinkClick>
                        </a:rPr>
                        <a:t>中國生物製藥</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0.85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188231582"/>
                  </a:ext>
                </a:extLst>
              </a:tr>
              <a:tr h="255392">
                <a:tc>
                  <a:txBody>
                    <a:bodyPr/>
                    <a:lstStyle/>
                    <a:p>
                      <a:r>
                        <a:rPr lang="en-US" altLang="zh-HK" sz="800">
                          <a:effectLst/>
                        </a:rPr>
                        <a:t>00386</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44" tooltip="中國石油化工">
                            <a:extLst>
                              <a:ext uri="{A12FA001-AC4F-418D-AE19-62706E023703}">
                                <ahyp:hlinkClr xmlns:ahyp="http://schemas.microsoft.com/office/drawing/2018/hyperlinkcolor" val="tx"/>
                              </a:ext>
                            </a:extLst>
                          </a:hlinkClick>
                        </a:rPr>
                        <a:t>中國石油化工</a:t>
                      </a:r>
                      <a:r>
                        <a:rPr lang="zh-HK" altLang="en-US" sz="800" dirty="0">
                          <a:solidFill>
                            <a:schemeClr val="tx1"/>
                          </a:solidFill>
                          <a:effectLst/>
                        </a:rPr>
                        <a:t>股份（</a:t>
                      </a:r>
                      <a:r>
                        <a:rPr lang="en-US" sz="800" dirty="0">
                          <a:solidFill>
                            <a:schemeClr val="tx1"/>
                          </a:solidFill>
                          <a:effectLst/>
                        </a:rPr>
                        <a:t>H）</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95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0.84</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801073329"/>
                  </a:ext>
                </a:extLst>
              </a:tr>
              <a:tr h="147981">
                <a:tc>
                  <a:txBody>
                    <a:bodyPr/>
                    <a:lstStyle/>
                    <a:p>
                      <a:r>
                        <a:rPr lang="en-US" altLang="zh-HK" sz="800">
                          <a:effectLst/>
                        </a:rPr>
                        <a:t>01093</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45" tooltip="石藥集團">
                            <a:extLst>
                              <a:ext uri="{A12FA001-AC4F-418D-AE19-62706E023703}">
                                <ahyp:hlinkClr xmlns:ahyp="http://schemas.microsoft.com/office/drawing/2018/hyperlinkcolor" val="tx"/>
                              </a:ext>
                            </a:extLst>
                          </a:hlinkClick>
                        </a:rPr>
                        <a:t>石藥集團</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75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0.69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92174382"/>
                  </a:ext>
                </a:extLst>
              </a:tr>
              <a:tr h="147981">
                <a:tc>
                  <a:txBody>
                    <a:bodyPr/>
                    <a:lstStyle/>
                    <a:p>
                      <a:r>
                        <a:rPr lang="en-US" altLang="zh-HK" sz="800">
                          <a:effectLst/>
                        </a:rPr>
                        <a:t>00066</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46" tooltip="港鐵公司">
                            <a:extLst>
                              <a:ext uri="{A12FA001-AC4F-418D-AE19-62706E023703}">
                                <ahyp:hlinkClr xmlns:ahyp="http://schemas.microsoft.com/office/drawing/2018/hyperlinkcolor" val="tx"/>
                              </a:ext>
                            </a:extLst>
                          </a:hlinkClick>
                        </a:rPr>
                        <a:t>港鐵公司</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25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0.61</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79865524"/>
                  </a:ext>
                </a:extLst>
              </a:tr>
              <a:tr h="147981">
                <a:tc>
                  <a:txBody>
                    <a:bodyPr/>
                    <a:lstStyle/>
                    <a:p>
                      <a:r>
                        <a:rPr lang="en-US" altLang="zh-HK" sz="800">
                          <a:effectLst/>
                        </a:rPr>
                        <a:t>00288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47" tooltip="萬洲國際">
                            <a:extLst>
                              <a:ext uri="{A12FA001-AC4F-418D-AE19-62706E023703}">
                                <ahyp:hlinkClr xmlns:ahyp="http://schemas.microsoft.com/office/drawing/2018/hyperlinkcolor" val="tx"/>
                              </a:ext>
                            </a:extLst>
                          </a:hlinkClick>
                        </a:rPr>
                        <a:t>萬洲國際</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55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0.51</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15197775"/>
                  </a:ext>
                </a:extLst>
              </a:tr>
              <a:tr h="147981">
                <a:tc>
                  <a:txBody>
                    <a:bodyPr/>
                    <a:lstStyle/>
                    <a:p>
                      <a:r>
                        <a:rPr lang="en-US" altLang="zh-HK" sz="800">
                          <a:effectLst/>
                        </a:rPr>
                        <a:t>00857</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48" tooltip="中國石油">
                            <a:extLst>
                              <a:ext uri="{A12FA001-AC4F-418D-AE19-62706E023703}">
                                <ahyp:hlinkClr xmlns:ahyp="http://schemas.microsoft.com/office/drawing/2018/hyperlinkcolor" val="tx"/>
                              </a:ext>
                            </a:extLst>
                          </a:hlinkClick>
                        </a:rPr>
                        <a:t>中國石油</a:t>
                      </a:r>
                      <a:r>
                        <a:rPr lang="zh-HK" altLang="en-US" sz="800" dirty="0">
                          <a:solidFill>
                            <a:schemeClr val="tx1"/>
                          </a:solidFill>
                          <a:effectLst/>
                        </a:rPr>
                        <a:t>股份（</a:t>
                      </a:r>
                      <a:r>
                        <a:rPr lang="en-US" sz="800" dirty="0">
                          <a:solidFill>
                            <a:schemeClr val="tx1"/>
                          </a:solidFill>
                          <a:effectLst/>
                        </a:rPr>
                        <a:t>H）</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dirty="0">
                          <a:effectLst/>
                        </a:rPr>
                        <a:t>100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0.50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90294460"/>
                  </a:ext>
                </a:extLst>
              </a:tr>
              <a:tr h="147981">
                <a:tc>
                  <a:txBody>
                    <a:bodyPr/>
                    <a:lstStyle/>
                    <a:p>
                      <a:r>
                        <a:rPr lang="en-US" altLang="zh-HK" sz="800">
                          <a:effectLst/>
                        </a:rPr>
                        <a:t>01876</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49" tooltip="百威亞太">
                            <a:extLst>
                              <a:ext uri="{A12FA001-AC4F-418D-AE19-62706E023703}">
                                <ahyp:hlinkClr xmlns:ahyp="http://schemas.microsoft.com/office/drawing/2018/hyperlinkcolor" val="tx"/>
                              </a:ext>
                            </a:extLst>
                          </a:hlinkClick>
                        </a:rPr>
                        <a:t>百威亞太</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dirty="0">
                          <a:effectLst/>
                        </a:rPr>
                        <a:t>15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0.46</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18801834"/>
                  </a:ext>
                </a:extLst>
              </a:tr>
              <a:tr h="147981">
                <a:tc>
                  <a:txBody>
                    <a:bodyPr/>
                    <a:lstStyle/>
                    <a:p>
                      <a:r>
                        <a:rPr lang="en-US" altLang="zh-HK" sz="800" dirty="0">
                          <a:effectLst/>
                        </a:rPr>
                        <a:t>00267</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50" tooltip="中信股份">
                            <a:extLst>
                              <a:ext uri="{A12FA001-AC4F-418D-AE19-62706E023703}">
                                <ahyp:hlinkClr xmlns:ahyp="http://schemas.microsoft.com/office/drawing/2018/hyperlinkcolor" val="tx"/>
                              </a:ext>
                            </a:extLst>
                          </a:hlinkClick>
                        </a:rPr>
                        <a:t>中信股份</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25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0.45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544767106"/>
                  </a:ext>
                </a:extLst>
              </a:tr>
              <a:tr h="147981">
                <a:tc>
                  <a:txBody>
                    <a:bodyPr/>
                    <a:lstStyle/>
                    <a:p>
                      <a:r>
                        <a:rPr lang="en-US" altLang="zh-HK" sz="800">
                          <a:effectLst/>
                        </a:rPr>
                        <a:t>01044</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51" tooltip="恆安國際">
                            <a:extLst>
                              <a:ext uri="{A12FA001-AC4F-418D-AE19-62706E023703}">
                                <ahyp:hlinkClr xmlns:ahyp="http://schemas.microsoft.com/office/drawing/2018/hyperlinkcolor" val="tx"/>
                              </a:ext>
                            </a:extLst>
                          </a:hlinkClick>
                        </a:rPr>
                        <a:t>恆安國際</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0.38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48412021"/>
                  </a:ext>
                </a:extLst>
              </a:tr>
              <a:tr h="147981">
                <a:tc>
                  <a:txBody>
                    <a:bodyPr/>
                    <a:lstStyle/>
                    <a:p>
                      <a:r>
                        <a:rPr lang="en-US" altLang="zh-HK" sz="800" dirty="0">
                          <a:effectLst/>
                        </a:rPr>
                        <a:t>00762</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52" tooltip="中國聯通">
                            <a:extLst>
                              <a:ext uri="{A12FA001-AC4F-418D-AE19-62706E023703}">
                                <ahyp:hlinkClr xmlns:ahyp="http://schemas.microsoft.com/office/drawing/2018/hyperlinkcolor" val="tx"/>
                              </a:ext>
                            </a:extLst>
                          </a:hlinkClick>
                        </a:rPr>
                        <a:t>中國聯通</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20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0.32</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938097821"/>
                  </a:ext>
                </a:extLst>
              </a:tr>
              <a:tr h="147981">
                <a:tc>
                  <a:txBody>
                    <a:bodyPr/>
                    <a:lstStyle/>
                    <a:p>
                      <a:r>
                        <a:rPr lang="en-US" altLang="zh-HK" sz="800">
                          <a:effectLst/>
                        </a:rPr>
                        <a:t>02018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53" tooltip="瑞聲科技">
                            <a:extLst>
                              <a:ext uri="{A12FA001-AC4F-418D-AE19-62706E023703}">
                                <ahyp:hlinkClr xmlns:ahyp="http://schemas.microsoft.com/office/drawing/2018/hyperlinkcolor" val="tx"/>
                              </a:ext>
                            </a:extLst>
                          </a:hlinkClick>
                        </a:rPr>
                        <a:t>瑞聲科技</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dirty="0">
                          <a:effectLst/>
                        </a:rPr>
                        <a:t>60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dirty="0">
                          <a:effectLst/>
                        </a:rPr>
                        <a:t>0.30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126712568"/>
                  </a:ext>
                </a:extLst>
              </a:tr>
              <a:tr h="147981">
                <a:tc gridSpan="3">
                  <a:txBody>
                    <a:bodyPr/>
                    <a:lstStyle/>
                    <a:p>
                      <a:pPr algn="r"/>
                      <a:r>
                        <a:rPr lang="zh-HK" altLang="en-US" sz="800" dirty="0">
                          <a:effectLst/>
                        </a:rPr>
                        <a:t>共</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zh-HK" altLang="en-US"/>
                    </a:p>
                  </a:txBody>
                  <a:tcPr/>
                </a:tc>
                <a:tc hMerge="1">
                  <a:txBody>
                    <a:bodyPr/>
                    <a:lstStyle/>
                    <a:p>
                      <a:endParaRPr lang="zh-HK" altLang="en-US"/>
                    </a:p>
                  </a:txBody>
                  <a:tcPr/>
                </a:tc>
                <a:tc>
                  <a:txBody>
                    <a:bodyPr/>
                    <a:lstStyle/>
                    <a:p>
                      <a:pPr algn="ctr"/>
                      <a:r>
                        <a:rPr lang="en-US" altLang="zh-HK" sz="800" dirty="0">
                          <a:effectLst/>
                        </a:rPr>
                        <a:t>46.12%</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083956418"/>
                  </a:ext>
                </a:extLst>
              </a:tr>
              <a:tr h="147981">
                <a:tc gridSpan="3">
                  <a:txBody>
                    <a:bodyPr/>
                    <a:lstStyle/>
                    <a:p>
                      <a:pPr algn="r"/>
                      <a:r>
                        <a:rPr lang="zh-HK" altLang="en-US" sz="800" dirty="0">
                          <a:effectLst/>
                        </a:rPr>
                        <a:t>總</a:t>
                      </a:r>
                      <a:r>
                        <a:rPr lang="en-US" altLang="zh-HK" sz="800" dirty="0">
                          <a:effectLst/>
                        </a:rPr>
                        <a:t>/</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zh-HK" altLang="en-US"/>
                    </a:p>
                  </a:txBody>
                  <a:tcPr/>
                </a:tc>
                <a:tc hMerge="1">
                  <a:txBody>
                    <a:bodyPr/>
                    <a:lstStyle/>
                    <a:p>
                      <a:endParaRPr lang="zh-HK" altLang="en-US"/>
                    </a:p>
                  </a:txBody>
                  <a:tcPr/>
                </a:tc>
                <a:tc>
                  <a:txBody>
                    <a:bodyPr/>
                    <a:lstStyle/>
                    <a:p>
                      <a:pPr algn="ctr"/>
                      <a:r>
                        <a:rPr lang="en-US" altLang="zh-HK" sz="800" dirty="0">
                          <a:effectLst/>
                        </a:rPr>
                        <a:t>100%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4060241604"/>
                  </a:ext>
                </a:extLst>
              </a:tr>
            </a:tbl>
          </a:graphicData>
        </a:graphic>
      </p:graphicFrame>
      <p:graphicFrame>
        <p:nvGraphicFramePr>
          <p:cNvPr id="27" name="表格 26">
            <a:extLst>
              <a:ext uri="{FF2B5EF4-FFF2-40B4-BE49-F238E27FC236}">
                <a16:creationId xmlns:a16="http://schemas.microsoft.com/office/drawing/2014/main" id="{086164AB-BFB4-EB42-BCA5-DF6C95ED0636}"/>
              </a:ext>
            </a:extLst>
          </p:cNvPr>
          <p:cNvGraphicFramePr>
            <a:graphicFrameLocks noGrp="1"/>
          </p:cNvGraphicFramePr>
          <p:nvPr/>
        </p:nvGraphicFramePr>
        <p:xfrm>
          <a:off x="4232083" y="1840106"/>
          <a:ext cx="3735980" cy="139188"/>
        </p:xfrm>
        <a:graphic>
          <a:graphicData uri="http://schemas.openxmlformats.org/drawingml/2006/table">
            <a:tbl>
              <a:tblPr/>
              <a:tblGrid>
                <a:gridCol w="933995">
                  <a:extLst>
                    <a:ext uri="{9D8B030D-6E8A-4147-A177-3AD203B41FA5}">
                      <a16:colId xmlns:a16="http://schemas.microsoft.com/office/drawing/2014/main" val="3969015324"/>
                    </a:ext>
                  </a:extLst>
                </a:gridCol>
                <a:gridCol w="933995">
                  <a:extLst>
                    <a:ext uri="{9D8B030D-6E8A-4147-A177-3AD203B41FA5}">
                      <a16:colId xmlns:a16="http://schemas.microsoft.com/office/drawing/2014/main" val="2190617537"/>
                    </a:ext>
                  </a:extLst>
                </a:gridCol>
                <a:gridCol w="933995">
                  <a:extLst>
                    <a:ext uri="{9D8B030D-6E8A-4147-A177-3AD203B41FA5}">
                      <a16:colId xmlns:a16="http://schemas.microsoft.com/office/drawing/2014/main" val="1889903562"/>
                    </a:ext>
                  </a:extLst>
                </a:gridCol>
                <a:gridCol w="933995">
                  <a:extLst>
                    <a:ext uri="{9D8B030D-6E8A-4147-A177-3AD203B41FA5}">
                      <a16:colId xmlns:a16="http://schemas.microsoft.com/office/drawing/2014/main" val="23117065"/>
                    </a:ext>
                  </a:extLst>
                </a:gridCol>
              </a:tblGrid>
              <a:tr h="111545">
                <a:tc>
                  <a:txBody>
                    <a:bodyPr/>
                    <a:lstStyle/>
                    <a:p>
                      <a:pPr algn="ctr"/>
                      <a:r>
                        <a:rPr lang="zh-HK" altLang="en-US" sz="800" dirty="0">
                          <a:effectLst/>
                        </a:rPr>
                        <a:t>股份代號</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zh-HK" altLang="en-US" sz="800">
                          <a:effectLst/>
                        </a:rPr>
                        <a:t>名稱</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zh-HK" altLang="en-US" sz="800" dirty="0">
                          <a:effectLst/>
                        </a:rPr>
                        <a:t>流通系數（</a:t>
                      </a:r>
                      <a:r>
                        <a:rPr lang="en-US" altLang="zh-HK" sz="800" dirty="0">
                          <a:effectLst/>
                        </a:rPr>
                        <a:t>%</a:t>
                      </a:r>
                      <a:r>
                        <a:rPr lang="zh-HK" altLang="en-US" sz="800" dirty="0">
                          <a:effectLst/>
                        </a:rPr>
                        <a:t>）</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zh-HK" altLang="en-US" sz="800" dirty="0">
                          <a:effectLst/>
                        </a:rPr>
                        <a:t>比重（</a:t>
                      </a:r>
                      <a:r>
                        <a:rPr lang="en-US" altLang="zh-HK" sz="800" dirty="0">
                          <a:effectLst/>
                        </a:rPr>
                        <a:t>%</a:t>
                      </a:r>
                      <a:r>
                        <a:rPr lang="zh-HK" altLang="en-US" sz="800" dirty="0">
                          <a:effectLst/>
                        </a:rPr>
                        <a:t>）</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411257495"/>
                  </a:ext>
                </a:extLst>
              </a:tr>
            </a:tbl>
          </a:graphicData>
        </a:graphic>
      </p:graphicFrame>
      <p:sp>
        <p:nvSpPr>
          <p:cNvPr id="2" name="文字方塊 1">
            <a:extLst>
              <a:ext uri="{FF2B5EF4-FFF2-40B4-BE49-F238E27FC236}">
                <a16:creationId xmlns:a16="http://schemas.microsoft.com/office/drawing/2014/main" id="{C769F796-FD29-354A-AF0B-A8C002A53AA6}"/>
              </a:ext>
            </a:extLst>
          </p:cNvPr>
          <p:cNvSpPr txBox="1"/>
          <p:nvPr/>
        </p:nvSpPr>
        <p:spPr>
          <a:xfrm>
            <a:off x="8170762" y="1450354"/>
            <a:ext cx="3622876" cy="5632311"/>
          </a:xfrm>
          <a:prstGeom prst="rect">
            <a:avLst/>
          </a:prstGeom>
          <a:noFill/>
        </p:spPr>
        <p:txBody>
          <a:bodyPr wrap="square" rtlCol="0">
            <a:spAutoFit/>
          </a:bodyPr>
          <a:lstStyle/>
          <a:p>
            <a:r>
              <a:rPr kumimoji="1" lang="en-US" altLang="zh-HK" dirty="0"/>
              <a:t>40+ stocks has historical data of more than 2000 trading days.</a:t>
            </a:r>
          </a:p>
          <a:p>
            <a:endParaRPr kumimoji="1" lang="en-US" altLang="zh-HK" dirty="0"/>
          </a:p>
          <a:p>
            <a:r>
              <a:rPr kumimoji="1" lang="en-US" altLang="zh-HK" dirty="0"/>
              <a:t>Basically all the companies have around 1mln-20mln daily trading volume, which is sufficient for the forecasting. Some new technology companies, such as </a:t>
            </a:r>
            <a:r>
              <a:rPr kumimoji="1" lang="en-US" altLang="zh-HK" dirty="0" err="1"/>
              <a:t>Meituan</a:t>
            </a:r>
            <a:r>
              <a:rPr kumimoji="1" lang="en-US" altLang="zh-HK" dirty="0"/>
              <a:t>, </a:t>
            </a:r>
            <a:r>
              <a:rPr kumimoji="1" lang="en-US" altLang="zh-HK" dirty="0" err="1"/>
              <a:t>jingdong</a:t>
            </a:r>
            <a:r>
              <a:rPr kumimoji="1" lang="en-US" altLang="zh-HK" dirty="0"/>
              <a:t>, </a:t>
            </a:r>
            <a:r>
              <a:rPr kumimoji="1" lang="en-US" altLang="zh-CN" dirty="0" err="1"/>
              <a:t>xiaomi</a:t>
            </a:r>
            <a:r>
              <a:rPr kumimoji="1" lang="en-US" altLang="zh-CN" dirty="0"/>
              <a:t> have roughly 500-1000 trading days data, which can be referred.</a:t>
            </a:r>
            <a:endParaRPr kumimoji="1" lang="en-US" altLang="zh-HK" dirty="0"/>
          </a:p>
          <a:p>
            <a:endParaRPr kumimoji="1" lang="en-US" altLang="zh-HK" dirty="0"/>
          </a:p>
          <a:p>
            <a:r>
              <a:rPr kumimoji="1" lang="en-US" altLang="zh-HK" dirty="0"/>
              <a:t>There exists volatility clustering problems in data, to solve that, according to the chapter 6, I try to figure out the characters of the data and use different tests to examine on the stationarity, volatility to fit the best model</a:t>
            </a:r>
          </a:p>
          <a:p>
            <a:r>
              <a:rPr kumimoji="1" lang="en-US" altLang="zh-HK" dirty="0"/>
              <a:t> </a:t>
            </a:r>
            <a:endParaRPr kumimoji="1" lang="zh-HK" altLang="en-US" dirty="0"/>
          </a:p>
        </p:txBody>
      </p:sp>
    </p:spTree>
    <p:extLst>
      <p:ext uri="{BB962C8B-B14F-4D97-AF65-F5344CB8AC3E}">
        <p14:creationId xmlns:p14="http://schemas.microsoft.com/office/powerpoint/2010/main" val="2082019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EEA0276-831D-C14C-A790-A4E3F1752858}"/>
              </a:ext>
            </a:extLst>
          </p:cNvPr>
          <p:cNvSpPr>
            <a:spLocks noGrp="1"/>
          </p:cNvSpPr>
          <p:nvPr>
            <p:ph type="sldNum" sz="quarter" idx="12"/>
          </p:nvPr>
        </p:nvSpPr>
        <p:spPr/>
        <p:txBody>
          <a:bodyPr/>
          <a:lstStyle/>
          <a:p>
            <a:fld id="{3ED6ADD1-67D1-4DBE-9F13-13AE3ECC0671}" type="slidenum">
              <a:rPr lang="en-US" smtClean="0"/>
              <a:t>14</a:t>
            </a:fld>
            <a:endParaRPr lang="en-US"/>
          </a:p>
        </p:txBody>
      </p:sp>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14</a:t>
            </a:fld>
            <a:endParaRPr lang="en-US"/>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14</a:t>
            </a:fld>
            <a:endParaRPr lang="en-US"/>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defRPr/>
            </a:pPr>
            <a:r>
              <a:rPr lang="en-CA" dirty="0">
                <a:solidFill>
                  <a:srgbClr val="132E57"/>
                </a:solidFill>
                <a:latin typeface="Open Sans Light"/>
              </a:rPr>
              <a:t>Data collection and handling</a:t>
            </a: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pic>
        <p:nvPicPr>
          <p:cNvPr id="9" name="圖片 8" descr="一張含有 文字 的圖片&#10;&#10;自動產生的描述">
            <a:extLst>
              <a:ext uri="{FF2B5EF4-FFF2-40B4-BE49-F238E27FC236}">
                <a16:creationId xmlns:a16="http://schemas.microsoft.com/office/drawing/2014/main" id="{D94FF937-627B-E04E-BC5A-C6D8C3D3B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2713" y="962061"/>
            <a:ext cx="5365276" cy="5895937"/>
          </a:xfrm>
          <a:prstGeom prst="rect">
            <a:avLst/>
          </a:prstGeom>
        </p:spPr>
      </p:pic>
      <p:sp>
        <p:nvSpPr>
          <p:cNvPr id="10" name="文字方塊 9">
            <a:extLst>
              <a:ext uri="{FF2B5EF4-FFF2-40B4-BE49-F238E27FC236}">
                <a16:creationId xmlns:a16="http://schemas.microsoft.com/office/drawing/2014/main" id="{720BFE0F-FC0A-1444-98F9-D0596C5E61C0}"/>
              </a:ext>
            </a:extLst>
          </p:cNvPr>
          <p:cNvSpPr txBox="1"/>
          <p:nvPr/>
        </p:nvSpPr>
        <p:spPr>
          <a:xfrm>
            <a:off x="703564" y="1300042"/>
            <a:ext cx="3417024" cy="2031325"/>
          </a:xfrm>
          <a:prstGeom prst="rect">
            <a:avLst/>
          </a:prstGeom>
          <a:noFill/>
        </p:spPr>
        <p:txBody>
          <a:bodyPr wrap="square" rtlCol="0">
            <a:spAutoFit/>
          </a:bodyPr>
          <a:lstStyle/>
          <a:p>
            <a:r>
              <a:rPr kumimoji="1" lang="en-US" altLang="zh-HK" dirty="0"/>
              <a:t>To optimize the data base I collect, I have the initial thought of handling of the stock price.</a:t>
            </a:r>
          </a:p>
          <a:p>
            <a:endParaRPr kumimoji="1" lang="en-US" altLang="zh-HK" dirty="0"/>
          </a:p>
          <a:p>
            <a:r>
              <a:rPr kumimoji="1" lang="en-US" altLang="zh-HK" dirty="0"/>
              <a:t>After the optimization of the data base, I should then go further into the volatility modeling.</a:t>
            </a:r>
            <a:endParaRPr kumimoji="1" lang="zh-HK" altLang="en-US" dirty="0"/>
          </a:p>
        </p:txBody>
      </p:sp>
    </p:spTree>
    <p:extLst>
      <p:ext uri="{BB962C8B-B14F-4D97-AF65-F5344CB8AC3E}">
        <p14:creationId xmlns:p14="http://schemas.microsoft.com/office/powerpoint/2010/main" val="862199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EEA0276-831D-C14C-A790-A4E3F1752858}"/>
              </a:ext>
            </a:extLst>
          </p:cNvPr>
          <p:cNvSpPr>
            <a:spLocks noGrp="1"/>
          </p:cNvSpPr>
          <p:nvPr>
            <p:ph type="sldNum" sz="quarter" idx="12"/>
          </p:nvPr>
        </p:nvSpPr>
        <p:spPr/>
        <p:txBody>
          <a:bodyPr/>
          <a:lstStyle/>
          <a:p>
            <a:fld id="{3ED6ADD1-67D1-4DBE-9F13-13AE3ECC0671}" type="slidenum">
              <a:rPr lang="en-US" smtClean="0"/>
              <a:t>15</a:t>
            </a:fld>
            <a:endParaRPr lang="en-US"/>
          </a:p>
        </p:txBody>
      </p:sp>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15</a:t>
            </a:fld>
            <a:endParaRPr lang="en-US"/>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15</a:t>
            </a:fld>
            <a:endParaRPr lang="en-US"/>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369332"/>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defRPr/>
            </a:pPr>
            <a:r>
              <a:rPr lang="en-CA" sz="2000" dirty="0">
                <a:solidFill>
                  <a:srgbClr val="132E57"/>
                </a:solidFill>
                <a:latin typeface="Open Sans Light"/>
              </a:rPr>
              <a:t>Detailed model construction idea &amp; algorithm  </a:t>
            </a: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15139" y="846314"/>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pic>
        <p:nvPicPr>
          <p:cNvPr id="9" name="圖片 8">
            <a:extLst>
              <a:ext uri="{FF2B5EF4-FFF2-40B4-BE49-F238E27FC236}">
                <a16:creationId xmlns:a16="http://schemas.microsoft.com/office/drawing/2014/main" id="{2015D66F-1517-2141-9B4E-07B21F2C0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9225" y="0"/>
            <a:ext cx="5197636" cy="6857992"/>
          </a:xfrm>
          <a:prstGeom prst="rect">
            <a:avLst/>
          </a:prstGeom>
        </p:spPr>
      </p:pic>
      <p:sp>
        <p:nvSpPr>
          <p:cNvPr id="10" name="文字方塊 9">
            <a:extLst>
              <a:ext uri="{FF2B5EF4-FFF2-40B4-BE49-F238E27FC236}">
                <a16:creationId xmlns:a16="http://schemas.microsoft.com/office/drawing/2014/main" id="{581ED2B5-205B-8841-B713-CFFF0C10C41A}"/>
              </a:ext>
            </a:extLst>
          </p:cNvPr>
          <p:cNvSpPr txBox="1"/>
          <p:nvPr/>
        </p:nvSpPr>
        <p:spPr>
          <a:xfrm>
            <a:off x="587375" y="1400537"/>
            <a:ext cx="3880453" cy="646331"/>
          </a:xfrm>
          <a:prstGeom prst="rect">
            <a:avLst/>
          </a:prstGeom>
          <a:noFill/>
        </p:spPr>
        <p:txBody>
          <a:bodyPr wrap="square" rtlCol="0">
            <a:spAutoFit/>
          </a:bodyPr>
          <a:lstStyle/>
          <a:p>
            <a:r>
              <a:rPr kumimoji="1" lang="en-US" altLang="zh-HK" dirty="0"/>
              <a:t>Use python to construct the basic model.</a:t>
            </a:r>
            <a:endParaRPr kumimoji="1" lang="zh-HK" altLang="en-US" dirty="0"/>
          </a:p>
        </p:txBody>
      </p:sp>
      <p:sp>
        <p:nvSpPr>
          <p:cNvPr id="11" name="文字方塊 10">
            <a:extLst>
              <a:ext uri="{FF2B5EF4-FFF2-40B4-BE49-F238E27FC236}">
                <a16:creationId xmlns:a16="http://schemas.microsoft.com/office/drawing/2014/main" id="{C77328B3-AB60-EC44-956C-00F0199F9F7D}"/>
              </a:ext>
            </a:extLst>
          </p:cNvPr>
          <p:cNvSpPr txBox="1"/>
          <p:nvPr/>
        </p:nvSpPr>
        <p:spPr>
          <a:xfrm>
            <a:off x="625034" y="2534856"/>
            <a:ext cx="3391382" cy="923330"/>
          </a:xfrm>
          <a:prstGeom prst="rect">
            <a:avLst/>
          </a:prstGeom>
          <a:noFill/>
        </p:spPr>
        <p:txBody>
          <a:bodyPr wrap="square" rtlCol="0">
            <a:spAutoFit/>
          </a:bodyPr>
          <a:lstStyle/>
          <a:p>
            <a:r>
              <a:rPr kumimoji="1" lang="en-US" altLang="zh-HK" dirty="0"/>
              <a:t>However, the R has an automated package of fitting the best ARIMA model for the the series.</a:t>
            </a:r>
          </a:p>
        </p:txBody>
      </p:sp>
    </p:spTree>
    <p:extLst>
      <p:ext uri="{BB962C8B-B14F-4D97-AF65-F5344CB8AC3E}">
        <p14:creationId xmlns:p14="http://schemas.microsoft.com/office/powerpoint/2010/main" val="268729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EEA0276-831D-C14C-A790-A4E3F1752858}"/>
              </a:ext>
            </a:extLst>
          </p:cNvPr>
          <p:cNvSpPr>
            <a:spLocks noGrp="1"/>
          </p:cNvSpPr>
          <p:nvPr>
            <p:ph type="sldNum" sz="quarter" idx="12"/>
          </p:nvPr>
        </p:nvSpPr>
        <p:spPr/>
        <p:txBody>
          <a:bodyPr/>
          <a:lstStyle/>
          <a:p>
            <a:fld id="{3ED6ADD1-67D1-4DBE-9F13-13AE3ECC0671}" type="slidenum">
              <a:rPr lang="en-US" smtClean="0"/>
              <a:t>16</a:t>
            </a:fld>
            <a:endParaRPr lang="en-US"/>
          </a:p>
        </p:txBody>
      </p:sp>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16</a:t>
            </a:fld>
            <a:endParaRPr lang="en-US"/>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16</a:t>
            </a:fld>
            <a:endParaRPr lang="en-US"/>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369332"/>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defRPr/>
            </a:pPr>
            <a:r>
              <a:rPr lang="en-CA" sz="2000" dirty="0">
                <a:solidFill>
                  <a:srgbClr val="132E57"/>
                </a:solidFill>
                <a:latin typeface="Open Sans Light"/>
              </a:rPr>
              <a:t>Detailed model construction idea </a:t>
            </a:r>
            <a:r>
              <a:rPr lang="en-CA" altLang="zh-HK" sz="2000" dirty="0">
                <a:solidFill>
                  <a:srgbClr val="132E57"/>
                </a:solidFill>
                <a:latin typeface="Open Sans Light"/>
              </a:rPr>
              <a:t>&amp; algorithm</a:t>
            </a:r>
            <a:r>
              <a:rPr lang="en-CA" sz="2000" dirty="0">
                <a:solidFill>
                  <a:srgbClr val="132E57"/>
                </a:solidFill>
                <a:latin typeface="Open Sans Light"/>
              </a:rPr>
              <a:t> </a:t>
            </a: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15139" y="846314"/>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pic>
        <p:nvPicPr>
          <p:cNvPr id="3" name="圖片 2" descr="一張含有 文字 的圖片&#10;&#10;自動產生的描述">
            <a:extLst>
              <a:ext uri="{FF2B5EF4-FFF2-40B4-BE49-F238E27FC236}">
                <a16:creationId xmlns:a16="http://schemas.microsoft.com/office/drawing/2014/main" id="{446B6E57-2B1D-8043-A28C-545F3E5BB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5175" y="5077158"/>
            <a:ext cx="4900915" cy="1595647"/>
          </a:xfrm>
          <a:prstGeom prst="rect">
            <a:avLst/>
          </a:prstGeom>
        </p:spPr>
      </p:pic>
      <p:sp>
        <p:nvSpPr>
          <p:cNvPr id="14" name="文字方塊 13">
            <a:extLst>
              <a:ext uri="{FF2B5EF4-FFF2-40B4-BE49-F238E27FC236}">
                <a16:creationId xmlns:a16="http://schemas.microsoft.com/office/drawing/2014/main" id="{64B86AD5-3EFC-0A4C-8917-41571EADB268}"/>
              </a:ext>
            </a:extLst>
          </p:cNvPr>
          <p:cNvSpPr txBox="1"/>
          <p:nvPr/>
        </p:nvSpPr>
        <p:spPr>
          <a:xfrm>
            <a:off x="717631" y="1354238"/>
            <a:ext cx="3657600" cy="2308324"/>
          </a:xfrm>
          <a:prstGeom prst="rect">
            <a:avLst/>
          </a:prstGeom>
          <a:noFill/>
        </p:spPr>
        <p:txBody>
          <a:bodyPr wrap="square" rtlCol="0">
            <a:spAutoFit/>
          </a:bodyPr>
          <a:lstStyle/>
          <a:p>
            <a:r>
              <a:rPr kumimoji="1" lang="en-US" altLang="zh-HK" dirty="0"/>
              <a:t>Whether it is fitting, residual diagnosis, model prediction or effect evaluation, it is basically done in one step.</a:t>
            </a:r>
          </a:p>
          <a:p>
            <a:endParaRPr kumimoji="1" lang="en-US" altLang="zh-HK" dirty="0"/>
          </a:p>
          <a:p>
            <a:r>
              <a:rPr kumimoji="1" lang="en-US" altLang="zh-HK" dirty="0"/>
              <a:t>But currently, it seems that only package for ARIMA model is available on R.</a:t>
            </a:r>
          </a:p>
        </p:txBody>
      </p:sp>
      <p:pic>
        <p:nvPicPr>
          <p:cNvPr id="16" name="圖片 15" descr="一張含有 文字 的圖片&#10;&#10;自動產生的描述">
            <a:extLst>
              <a:ext uri="{FF2B5EF4-FFF2-40B4-BE49-F238E27FC236}">
                <a16:creationId xmlns:a16="http://schemas.microsoft.com/office/drawing/2014/main" id="{BA899150-7B67-3C4D-93F4-530F17007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5175" y="3"/>
            <a:ext cx="4836613" cy="5077155"/>
          </a:xfrm>
          <a:prstGeom prst="rect">
            <a:avLst/>
          </a:prstGeom>
        </p:spPr>
      </p:pic>
    </p:spTree>
    <p:extLst>
      <p:ext uri="{BB962C8B-B14F-4D97-AF65-F5344CB8AC3E}">
        <p14:creationId xmlns:p14="http://schemas.microsoft.com/office/powerpoint/2010/main" val="4102482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EEA0276-831D-C14C-A790-A4E3F1752858}"/>
              </a:ext>
            </a:extLst>
          </p:cNvPr>
          <p:cNvSpPr>
            <a:spLocks noGrp="1"/>
          </p:cNvSpPr>
          <p:nvPr>
            <p:ph type="sldNum" sz="quarter" idx="12"/>
          </p:nvPr>
        </p:nvSpPr>
        <p:spPr/>
        <p:txBody>
          <a:bodyPr/>
          <a:lstStyle/>
          <a:p>
            <a:fld id="{3ED6ADD1-67D1-4DBE-9F13-13AE3ECC0671}" type="slidenum">
              <a:rPr lang="en-US" smtClean="0"/>
              <a:t>17</a:t>
            </a:fld>
            <a:endParaRPr lang="en-US"/>
          </a:p>
        </p:txBody>
      </p:sp>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17</a:t>
            </a:fld>
            <a:endParaRPr lang="en-US"/>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17</a:t>
            </a:fld>
            <a:endParaRPr lang="en-US"/>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369332"/>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defRPr/>
            </a:pPr>
            <a:r>
              <a:rPr lang="en-CA" sz="2000" dirty="0">
                <a:solidFill>
                  <a:srgbClr val="132E57"/>
                </a:solidFill>
                <a:latin typeface="Open Sans Light"/>
              </a:rPr>
              <a:t>Modeling example </a:t>
            </a: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15139" y="846314"/>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14" name="文字方塊 13">
            <a:extLst>
              <a:ext uri="{FF2B5EF4-FFF2-40B4-BE49-F238E27FC236}">
                <a16:creationId xmlns:a16="http://schemas.microsoft.com/office/drawing/2014/main" id="{64B86AD5-3EFC-0A4C-8917-41571EADB268}"/>
              </a:ext>
            </a:extLst>
          </p:cNvPr>
          <p:cNvSpPr txBox="1"/>
          <p:nvPr/>
        </p:nvSpPr>
        <p:spPr>
          <a:xfrm>
            <a:off x="715139" y="1022888"/>
            <a:ext cx="3657600" cy="646331"/>
          </a:xfrm>
          <a:prstGeom prst="rect">
            <a:avLst/>
          </a:prstGeom>
          <a:noFill/>
        </p:spPr>
        <p:txBody>
          <a:bodyPr wrap="square" rtlCol="0">
            <a:spAutoFit/>
          </a:bodyPr>
          <a:lstStyle/>
          <a:p>
            <a:r>
              <a:rPr kumimoji="1" lang="en-US" altLang="zh-HK" dirty="0"/>
              <a:t>My first model is roughly constructed with python, data: </a:t>
            </a:r>
            <a:r>
              <a:rPr kumimoji="1" lang="en-US" altLang="zh-HK" dirty="0" err="1"/>
              <a:t>chinabank</a:t>
            </a:r>
            <a:endParaRPr kumimoji="1" lang="en-US" altLang="zh-HK" dirty="0"/>
          </a:p>
        </p:txBody>
      </p:sp>
      <p:sp>
        <p:nvSpPr>
          <p:cNvPr id="9" name="文字方塊 8">
            <a:extLst>
              <a:ext uri="{FF2B5EF4-FFF2-40B4-BE49-F238E27FC236}">
                <a16:creationId xmlns:a16="http://schemas.microsoft.com/office/drawing/2014/main" id="{23DB9838-34C7-6543-B9BF-4FED1DA18788}"/>
              </a:ext>
            </a:extLst>
          </p:cNvPr>
          <p:cNvSpPr txBox="1"/>
          <p:nvPr/>
        </p:nvSpPr>
        <p:spPr>
          <a:xfrm>
            <a:off x="111574" y="1845792"/>
            <a:ext cx="4917628" cy="923330"/>
          </a:xfrm>
          <a:prstGeom prst="rect">
            <a:avLst/>
          </a:prstGeom>
          <a:noFill/>
        </p:spPr>
        <p:txBody>
          <a:bodyPr wrap="none" rtlCol="0">
            <a:spAutoFit/>
          </a:bodyPr>
          <a:lstStyle/>
          <a:p>
            <a:pPr marL="342900" indent="-342900">
              <a:buFontTx/>
              <a:buAutoNum type="arabicPeriod"/>
            </a:pPr>
            <a:r>
              <a:rPr kumimoji="1" lang="en-US" altLang="zh-HK" dirty="0"/>
              <a:t>Time series </a:t>
            </a:r>
            <a:r>
              <a:rPr kumimoji="1" lang="en-US" altLang="zh-HK" dirty="0" err="1"/>
              <a:t>stationarize</a:t>
            </a:r>
            <a:r>
              <a:rPr kumimoji="1" lang="en-US" altLang="zh-HK" dirty="0"/>
              <a:t> (difference, log return)</a:t>
            </a:r>
          </a:p>
          <a:p>
            <a:pPr marL="342900" indent="-342900">
              <a:buAutoNum type="arabicPeriod"/>
            </a:pPr>
            <a:endParaRPr kumimoji="1" lang="en-US" altLang="zh-HK" dirty="0"/>
          </a:p>
          <a:p>
            <a:pPr marL="342900" indent="-342900">
              <a:buAutoNum type="arabicPeriod"/>
            </a:pPr>
            <a:r>
              <a:rPr kumimoji="1" lang="en-US" altLang="zh-HK" dirty="0"/>
              <a:t>Find ACF &amp; PACF</a:t>
            </a:r>
            <a:endParaRPr kumimoji="1" lang="zh-HK" altLang="en-US" dirty="0"/>
          </a:p>
        </p:txBody>
      </p:sp>
      <p:pic>
        <p:nvPicPr>
          <p:cNvPr id="11" name="圖片 10">
            <a:extLst>
              <a:ext uri="{FF2B5EF4-FFF2-40B4-BE49-F238E27FC236}">
                <a16:creationId xmlns:a16="http://schemas.microsoft.com/office/drawing/2014/main" id="{730AFFBE-B38F-2C4B-8F22-05FF99A40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613" y="2850817"/>
            <a:ext cx="3797126" cy="2439802"/>
          </a:xfrm>
          <a:prstGeom prst="rect">
            <a:avLst/>
          </a:prstGeom>
        </p:spPr>
      </p:pic>
      <p:sp>
        <p:nvSpPr>
          <p:cNvPr id="12" name="文字方塊 11">
            <a:extLst>
              <a:ext uri="{FF2B5EF4-FFF2-40B4-BE49-F238E27FC236}">
                <a16:creationId xmlns:a16="http://schemas.microsoft.com/office/drawing/2014/main" id="{941F1B21-20B2-8544-BCE6-F9E2D4D6B3C5}"/>
              </a:ext>
            </a:extLst>
          </p:cNvPr>
          <p:cNvSpPr txBox="1"/>
          <p:nvPr/>
        </p:nvSpPr>
        <p:spPr>
          <a:xfrm>
            <a:off x="5372032" y="101205"/>
            <a:ext cx="2413033" cy="369332"/>
          </a:xfrm>
          <a:prstGeom prst="rect">
            <a:avLst/>
          </a:prstGeom>
          <a:noFill/>
        </p:spPr>
        <p:txBody>
          <a:bodyPr wrap="none" rtlCol="0">
            <a:spAutoFit/>
          </a:bodyPr>
          <a:lstStyle/>
          <a:p>
            <a:r>
              <a:rPr kumimoji="1" lang="en-US" altLang="zh-HK" dirty="0"/>
              <a:t>3. AIC &amp; BIC to estimate</a:t>
            </a:r>
          </a:p>
        </p:txBody>
      </p:sp>
      <p:pic>
        <p:nvPicPr>
          <p:cNvPr id="15" name="圖片 14">
            <a:extLst>
              <a:ext uri="{FF2B5EF4-FFF2-40B4-BE49-F238E27FC236}">
                <a16:creationId xmlns:a16="http://schemas.microsoft.com/office/drawing/2014/main" id="{2726C16D-FCB4-E245-8552-62C42029D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3120" y="599838"/>
            <a:ext cx="2743200" cy="2363296"/>
          </a:xfrm>
          <a:prstGeom prst="rect">
            <a:avLst/>
          </a:prstGeom>
        </p:spPr>
      </p:pic>
      <p:sp>
        <p:nvSpPr>
          <p:cNvPr id="17" name="文字方塊 16">
            <a:extLst>
              <a:ext uri="{FF2B5EF4-FFF2-40B4-BE49-F238E27FC236}">
                <a16:creationId xmlns:a16="http://schemas.microsoft.com/office/drawing/2014/main" id="{BD6DB494-E255-074C-99AA-878C29415716}"/>
              </a:ext>
            </a:extLst>
          </p:cNvPr>
          <p:cNvSpPr txBox="1"/>
          <p:nvPr/>
        </p:nvSpPr>
        <p:spPr>
          <a:xfrm>
            <a:off x="8330477" y="111490"/>
            <a:ext cx="3788409" cy="369332"/>
          </a:xfrm>
          <a:prstGeom prst="rect">
            <a:avLst/>
          </a:prstGeom>
          <a:noFill/>
        </p:spPr>
        <p:txBody>
          <a:bodyPr wrap="none" rtlCol="0">
            <a:spAutoFit/>
          </a:bodyPr>
          <a:lstStyle/>
          <a:p>
            <a:r>
              <a:rPr kumimoji="1" lang="en-US" altLang="zh-HK" dirty="0"/>
              <a:t>4. result: AR(1) model or ARIMA(1,0,0)</a:t>
            </a:r>
            <a:endParaRPr kumimoji="1" lang="zh-HK" altLang="en-US" dirty="0"/>
          </a:p>
        </p:txBody>
      </p:sp>
      <p:pic>
        <p:nvPicPr>
          <p:cNvPr id="19" name="圖片 18" descr="一張含有 文字 的圖片&#10;&#10;自動產生的描述">
            <a:extLst>
              <a:ext uri="{FF2B5EF4-FFF2-40B4-BE49-F238E27FC236}">
                <a16:creationId xmlns:a16="http://schemas.microsoft.com/office/drawing/2014/main" id="{B17028A1-A722-3F40-860D-27DBB86E5B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4144" y="706765"/>
            <a:ext cx="4477921" cy="738612"/>
          </a:xfrm>
          <a:prstGeom prst="rect">
            <a:avLst/>
          </a:prstGeom>
        </p:spPr>
      </p:pic>
      <p:pic>
        <p:nvPicPr>
          <p:cNvPr id="21" name="圖片 20" descr="一張含有 文字, 時鐘, 量表 的圖片&#10;&#10;自動產生的描述">
            <a:extLst>
              <a:ext uri="{FF2B5EF4-FFF2-40B4-BE49-F238E27FC236}">
                <a16:creationId xmlns:a16="http://schemas.microsoft.com/office/drawing/2014/main" id="{E54D99BF-DBD2-6B42-B73C-0262A656E8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4145" y="1445378"/>
            <a:ext cx="1006456" cy="380060"/>
          </a:xfrm>
          <a:prstGeom prst="rect">
            <a:avLst/>
          </a:prstGeom>
        </p:spPr>
      </p:pic>
      <p:sp>
        <p:nvSpPr>
          <p:cNvPr id="22" name="文字方塊 21">
            <a:extLst>
              <a:ext uri="{FF2B5EF4-FFF2-40B4-BE49-F238E27FC236}">
                <a16:creationId xmlns:a16="http://schemas.microsoft.com/office/drawing/2014/main" id="{CA45E7C2-4C36-044F-B36E-DF573FD10F5B}"/>
              </a:ext>
            </a:extLst>
          </p:cNvPr>
          <p:cNvSpPr txBox="1"/>
          <p:nvPr/>
        </p:nvSpPr>
        <p:spPr>
          <a:xfrm>
            <a:off x="4963120" y="3159432"/>
            <a:ext cx="2614627" cy="369332"/>
          </a:xfrm>
          <a:prstGeom prst="rect">
            <a:avLst/>
          </a:prstGeom>
          <a:noFill/>
        </p:spPr>
        <p:txBody>
          <a:bodyPr wrap="none" rtlCol="0">
            <a:spAutoFit/>
          </a:bodyPr>
          <a:lstStyle/>
          <a:p>
            <a:r>
              <a:rPr kumimoji="1" lang="en-US" altLang="zh-HK" dirty="0"/>
              <a:t>5. Testing and forecasting </a:t>
            </a:r>
            <a:endParaRPr kumimoji="1" lang="zh-HK" altLang="en-US" dirty="0"/>
          </a:p>
        </p:txBody>
      </p:sp>
      <p:pic>
        <p:nvPicPr>
          <p:cNvPr id="24" name="圖片 23">
            <a:extLst>
              <a:ext uri="{FF2B5EF4-FFF2-40B4-BE49-F238E27FC236}">
                <a16:creationId xmlns:a16="http://schemas.microsoft.com/office/drawing/2014/main" id="{17165513-3E9E-8344-B61C-F16A482CA1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721" y="3779711"/>
            <a:ext cx="3390697" cy="2295041"/>
          </a:xfrm>
          <a:prstGeom prst="rect">
            <a:avLst/>
          </a:prstGeom>
        </p:spPr>
      </p:pic>
      <p:pic>
        <p:nvPicPr>
          <p:cNvPr id="27" name="圖片 26">
            <a:extLst>
              <a:ext uri="{FF2B5EF4-FFF2-40B4-BE49-F238E27FC236}">
                <a16:creationId xmlns:a16="http://schemas.microsoft.com/office/drawing/2014/main" id="{7E90C768-FFB6-C944-B02A-2AD547C5E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446" y="3683895"/>
            <a:ext cx="3885334" cy="2385462"/>
          </a:xfrm>
          <a:prstGeom prst="rect">
            <a:avLst/>
          </a:prstGeom>
        </p:spPr>
      </p:pic>
    </p:spTree>
    <p:extLst>
      <p:ext uri="{BB962C8B-B14F-4D97-AF65-F5344CB8AC3E}">
        <p14:creationId xmlns:p14="http://schemas.microsoft.com/office/powerpoint/2010/main" val="2539431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EEA0276-831D-C14C-A790-A4E3F1752858}"/>
              </a:ext>
            </a:extLst>
          </p:cNvPr>
          <p:cNvSpPr>
            <a:spLocks noGrp="1"/>
          </p:cNvSpPr>
          <p:nvPr>
            <p:ph type="sldNum" sz="quarter" idx="12"/>
          </p:nvPr>
        </p:nvSpPr>
        <p:spPr/>
        <p:txBody>
          <a:bodyPr/>
          <a:lstStyle/>
          <a:p>
            <a:fld id="{3ED6ADD1-67D1-4DBE-9F13-13AE3ECC0671}" type="slidenum">
              <a:rPr lang="en-US" smtClean="0"/>
              <a:t>18</a:t>
            </a:fld>
            <a:endParaRPr lang="en-US"/>
          </a:p>
        </p:txBody>
      </p:sp>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18</a:t>
            </a:fld>
            <a:endParaRPr lang="en-US"/>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18</a:t>
            </a:fld>
            <a:endParaRPr lang="en-US"/>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r>
              <a:rPr lang="en-CA" dirty="0">
                <a:solidFill>
                  <a:srgbClr val="132E57"/>
                </a:solidFill>
                <a:latin typeface="Open Sans Light"/>
              </a:rPr>
              <a:t>Questions and problems</a:t>
            </a: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2" name="文字方塊 1">
            <a:extLst>
              <a:ext uri="{FF2B5EF4-FFF2-40B4-BE49-F238E27FC236}">
                <a16:creationId xmlns:a16="http://schemas.microsoft.com/office/drawing/2014/main" id="{78E7A7F0-E111-8948-9CCE-1214FCFE1E2E}"/>
              </a:ext>
            </a:extLst>
          </p:cNvPr>
          <p:cNvSpPr txBox="1"/>
          <p:nvPr/>
        </p:nvSpPr>
        <p:spPr>
          <a:xfrm>
            <a:off x="839448" y="1439056"/>
            <a:ext cx="7771151" cy="1200329"/>
          </a:xfrm>
          <a:prstGeom prst="rect">
            <a:avLst/>
          </a:prstGeom>
          <a:noFill/>
        </p:spPr>
        <p:txBody>
          <a:bodyPr wrap="square" rtlCol="0">
            <a:spAutoFit/>
          </a:bodyPr>
          <a:lstStyle/>
          <a:p>
            <a:pPr marL="342900" indent="-342900">
              <a:buAutoNum type="arabicPeriod"/>
            </a:pPr>
            <a:r>
              <a:rPr kumimoji="1" lang="en-US" altLang="zh-CN" dirty="0"/>
              <a:t>Is my progress speed appropriate, shall I go faster?</a:t>
            </a:r>
          </a:p>
          <a:p>
            <a:pPr marL="342900" indent="-342900">
              <a:buAutoNum type="arabicPeriod"/>
            </a:pPr>
            <a:r>
              <a:rPr kumimoji="1" lang="en-US" altLang="zh-CN" dirty="0"/>
              <a:t>To further optimize the data base, shall I grab stocks from other market?</a:t>
            </a:r>
          </a:p>
          <a:p>
            <a:pPr marL="342900" indent="-342900">
              <a:buFontTx/>
              <a:buAutoNum type="arabicPeriod"/>
            </a:pPr>
            <a:r>
              <a:rPr kumimoji="1" lang="en-US" altLang="zh-CN" dirty="0"/>
              <a:t>Is my model example in the correct research direction?</a:t>
            </a:r>
          </a:p>
          <a:p>
            <a:pPr marL="342900" indent="-342900">
              <a:buFontTx/>
              <a:buAutoNum type="arabicPeriod"/>
            </a:pPr>
            <a:r>
              <a:rPr kumimoji="1" lang="en-US" altLang="zh-CN" dirty="0"/>
              <a:t>Future arrangement(volatility modeling)</a:t>
            </a:r>
          </a:p>
        </p:txBody>
      </p:sp>
      <p:sp>
        <p:nvSpPr>
          <p:cNvPr id="9" name="文字方塊 8">
            <a:extLst>
              <a:ext uri="{FF2B5EF4-FFF2-40B4-BE49-F238E27FC236}">
                <a16:creationId xmlns:a16="http://schemas.microsoft.com/office/drawing/2014/main" id="{C3E9DF45-25C7-FF40-87B2-6F85C4AD775C}"/>
              </a:ext>
            </a:extLst>
          </p:cNvPr>
          <p:cNvSpPr txBox="1"/>
          <p:nvPr/>
        </p:nvSpPr>
        <p:spPr>
          <a:xfrm>
            <a:off x="1365662" y="4405745"/>
            <a:ext cx="6589048" cy="2308324"/>
          </a:xfrm>
          <a:prstGeom prst="rect">
            <a:avLst/>
          </a:prstGeom>
          <a:noFill/>
        </p:spPr>
        <p:txBody>
          <a:bodyPr wrap="none" rtlCol="0">
            <a:spAutoFit/>
          </a:bodyPr>
          <a:lstStyle/>
          <a:p>
            <a:r>
              <a:rPr kumimoji="1" lang="en-US" altLang="zh-HK" dirty="0"/>
              <a:t>1.Detailed testing criteria list: </a:t>
            </a:r>
          </a:p>
          <a:p>
            <a:endParaRPr kumimoji="1" lang="en-US" altLang="zh-HK" dirty="0"/>
          </a:p>
          <a:p>
            <a:r>
              <a:rPr kumimoji="1" lang="en-US" altLang="zh-HK" dirty="0"/>
              <a:t>2.Objectives of the tests detailed explanation</a:t>
            </a:r>
          </a:p>
          <a:p>
            <a:endParaRPr kumimoji="1" lang="en-US" altLang="zh-HK" dirty="0"/>
          </a:p>
          <a:p>
            <a:r>
              <a:rPr kumimoji="1" lang="en-US" altLang="zh-HK" dirty="0"/>
              <a:t>3.Go deep into the idea discussion what are the purposes of the test</a:t>
            </a:r>
          </a:p>
          <a:p>
            <a:endParaRPr kumimoji="1" lang="en-US" altLang="zh-HK" dirty="0"/>
          </a:p>
          <a:p>
            <a:r>
              <a:rPr kumimoji="1" lang="en-US" altLang="zh-HK" dirty="0"/>
              <a:t>4.Research deep what I’ve learnt, the ideas and the logics</a:t>
            </a:r>
          </a:p>
          <a:p>
            <a:r>
              <a:rPr kumimoji="1" lang="en-US" altLang="zh-HK" dirty="0"/>
              <a:t>Improvement 34567steps</a:t>
            </a:r>
            <a:endParaRPr kumimoji="1" lang="zh-HK" altLang="en-US" dirty="0"/>
          </a:p>
        </p:txBody>
      </p:sp>
    </p:spTree>
    <p:extLst>
      <p:ext uri="{BB962C8B-B14F-4D97-AF65-F5344CB8AC3E}">
        <p14:creationId xmlns:p14="http://schemas.microsoft.com/office/powerpoint/2010/main" val="3580089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97C0-83CC-4513-8ADA-BB9F256A2A38}"/>
              </a:ext>
            </a:extLst>
          </p:cNvPr>
          <p:cNvSpPr>
            <a:spLocks noGrp="1"/>
          </p:cNvSpPr>
          <p:nvPr>
            <p:ph type="ctrTitle"/>
          </p:nvPr>
        </p:nvSpPr>
        <p:spPr>
          <a:xfrm>
            <a:off x="6096000" y="4709096"/>
            <a:ext cx="8788400" cy="1223963"/>
          </a:xfrm>
        </p:spPr>
        <p:txBody>
          <a:bodyPr>
            <a:normAutofit/>
          </a:bodyPr>
          <a:lstStyle/>
          <a:p>
            <a:pPr algn="l"/>
            <a:r>
              <a:rPr lang="en-US" altLang="zh-HK" sz="3600" dirty="0">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t>Supervisor: Dr. LCM</a:t>
            </a:r>
            <a:br>
              <a:rPr lang="en-US" altLang="zh-HK" sz="3600" dirty="0">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br>
            <a:r>
              <a:rPr lang="en-US" altLang="zh-HK" sz="3600" dirty="0">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t>Student: YIN, </a:t>
            </a:r>
            <a:r>
              <a:rPr lang="en-US" altLang="zh-HK" sz="3600" dirty="0" err="1">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t>Zhendong</a:t>
            </a:r>
            <a:endParaRPr lang="en-CA" sz="3600" dirty="0"/>
          </a:p>
        </p:txBody>
      </p:sp>
      <p:sp>
        <p:nvSpPr>
          <p:cNvPr id="3" name="矩形 2">
            <a:extLst>
              <a:ext uri="{FF2B5EF4-FFF2-40B4-BE49-F238E27FC236}">
                <a16:creationId xmlns:a16="http://schemas.microsoft.com/office/drawing/2014/main" id="{C47318B6-3542-3642-B8B0-0F865989D4EE}"/>
              </a:ext>
            </a:extLst>
          </p:cNvPr>
          <p:cNvSpPr/>
          <p:nvPr/>
        </p:nvSpPr>
        <p:spPr>
          <a:xfrm>
            <a:off x="1742356" y="2067785"/>
            <a:ext cx="8937575"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132E57"/>
              </a:buClr>
              <a:buSzPct val="25000"/>
              <a:buFontTx/>
              <a:buNone/>
              <a:tabLst/>
              <a:defRPr/>
            </a:pPr>
            <a:r>
              <a:rPr kumimoji="0" lang="en-US" altLang="zh-HK" sz="5400" b="0" i="0" u="none" strike="noStrike" kern="1200" cap="none" spc="0" normalizeH="0" baseline="0" noProof="0" dirty="0">
                <a:ln>
                  <a:noFill/>
                </a:ln>
                <a:solidFill>
                  <a:srgbClr val="FFFFFF"/>
                </a:solidFill>
                <a:effectLst/>
                <a:uLnTx/>
                <a:uFillTx/>
                <a:latin typeface="Calibri" panose="020F0502020204030204"/>
                <a:ea typeface="+mn-ea"/>
                <a:cs typeface="+mn-cs"/>
                <a:sym typeface="Open Sans"/>
              </a:rPr>
              <a:t>MATH 4999 Regular Meeting </a:t>
            </a:r>
            <a:r>
              <a:rPr lang="en-US" altLang="zh-HK" sz="5400" dirty="0">
                <a:solidFill>
                  <a:srgbClr val="FFFFFF"/>
                </a:solidFill>
                <a:latin typeface="Calibri" panose="020F0502020204030204"/>
                <a:sym typeface="Open Sans"/>
              </a:rPr>
              <a:t>III</a:t>
            </a:r>
            <a:endParaRPr kumimoji="0" lang="en-US" altLang="zh-HK" sz="5400" b="0" i="0" u="none" strike="noStrike" kern="1200" cap="none" spc="0" normalizeH="0" baseline="0" noProof="0" dirty="0">
              <a:ln>
                <a:noFill/>
              </a:ln>
              <a:solidFill>
                <a:srgbClr val="FFFFFF"/>
              </a:solidFill>
              <a:effectLst/>
              <a:uLnTx/>
              <a:uFillTx/>
              <a:latin typeface="Calibri" panose="020F0502020204030204"/>
              <a:ea typeface="+mn-ea"/>
              <a:cs typeface="+mn-cs"/>
              <a:sym typeface="Open Sans"/>
            </a:endParaRPr>
          </a:p>
        </p:txBody>
      </p:sp>
    </p:spTree>
    <p:extLst>
      <p:ext uri="{BB962C8B-B14F-4D97-AF65-F5344CB8AC3E}">
        <p14:creationId xmlns:p14="http://schemas.microsoft.com/office/powerpoint/2010/main" val="613187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A0DFBBD-A1A0-E44E-85FA-715304667C63}"/>
              </a:ext>
            </a:extLst>
          </p:cNvPr>
          <p:cNvSpPr>
            <a:spLocks noGrp="1"/>
          </p:cNvSpPr>
          <p:nvPr>
            <p:ph type="sldNum" sz="quarter" idx="12"/>
          </p:nvPr>
        </p:nvSpPr>
        <p:spPr/>
        <p:txBody>
          <a:bodyPr/>
          <a:lstStyle/>
          <a:p>
            <a:fld id="{3ED6ADD1-67D1-4DBE-9F13-13AE3ECC0671}" type="slidenum">
              <a:rPr lang="en-US" smtClean="0"/>
              <a:t>2</a:t>
            </a:fld>
            <a:endParaRPr lang="en-US"/>
          </a:p>
        </p:txBody>
      </p:sp>
      <p:sp>
        <p:nvSpPr>
          <p:cNvPr id="5" name="Title 1">
            <a:extLst>
              <a:ext uri="{FF2B5EF4-FFF2-40B4-BE49-F238E27FC236}">
                <a16:creationId xmlns:a16="http://schemas.microsoft.com/office/drawing/2014/main" id="{61548D2F-6AF6-5C46-BE8A-66DA8925016B}"/>
              </a:ext>
            </a:extLst>
          </p:cNvPr>
          <p:cNvSpPr>
            <a:spLocks noGrp="1"/>
          </p:cNvSpPr>
          <p:nvPr/>
        </p:nvSpPr>
        <p:spPr>
          <a:xfrm>
            <a:off x="84142" y="920534"/>
            <a:ext cx="4290404"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kern="1200">
                <a:solidFill>
                  <a:srgbClr val="676767"/>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solidFill>
                  <a:srgbClr val="132E57"/>
                </a:solidFill>
              </a:rPr>
              <a:t>Report on the progress</a:t>
            </a:r>
            <a:endParaRPr lang="en-US" dirty="0">
              <a:solidFill>
                <a:srgbClr val="132E57"/>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6" name="Group 4">
            <a:extLst>
              <a:ext uri="{FF2B5EF4-FFF2-40B4-BE49-F238E27FC236}">
                <a16:creationId xmlns:a16="http://schemas.microsoft.com/office/drawing/2014/main" id="{2AB5BC84-44BE-AF4B-99E8-351123610DB3}"/>
              </a:ext>
            </a:extLst>
          </p:cNvPr>
          <p:cNvGrpSpPr/>
          <p:nvPr/>
        </p:nvGrpSpPr>
        <p:grpSpPr>
          <a:xfrm>
            <a:off x="4374547" y="1633429"/>
            <a:ext cx="3995570" cy="464344"/>
            <a:chOff x="321275" y="1079156"/>
            <a:chExt cx="4458973" cy="422131"/>
          </a:xfrm>
          <a:solidFill>
            <a:srgbClr val="132E57"/>
          </a:solidFill>
        </p:grpSpPr>
        <p:sp>
          <p:nvSpPr>
            <p:cNvPr id="7" name="Rectangle 30">
              <a:extLst>
                <a:ext uri="{FF2B5EF4-FFF2-40B4-BE49-F238E27FC236}">
                  <a16:creationId xmlns:a16="http://schemas.microsoft.com/office/drawing/2014/main" id="{BF13B70E-8901-FF43-996B-AFB9A79F188E}"/>
                </a:ext>
              </a:extLst>
            </p:cNvPr>
            <p:cNvSpPr/>
            <p:nvPr/>
          </p:nvSpPr>
          <p:spPr bwMode="auto">
            <a:xfrm>
              <a:off x="424248" y="1165531"/>
              <a:ext cx="4356000" cy="335756"/>
            </a:xfrm>
            <a:prstGeom prst="rect">
              <a:avLst/>
            </a:prstGeom>
            <a:grpFill/>
            <a:ln w="9525" cap="flat" cmpd="sng" algn="ctr">
              <a:noFill/>
              <a:prstDash val="solid"/>
              <a:round/>
              <a:headEnd type="none" w="med" len="med"/>
              <a:tailEnd type="none" w="med" len="med"/>
            </a:ln>
            <a:effectLst/>
          </p:spPr>
          <p:txBody>
            <a:bodyPr vert="horz" wrap="square" lIns="180000" tIns="45720" rIns="91440" bIns="45720" numCol="1" rtlCol="0"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schemeClr val="bg1"/>
                  </a:solidFill>
                  <a:latin typeface="+mj-lt"/>
                  <a:ea typeface="ＭＳ Ｐゴシック" pitchFamily="34" charset="-128"/>
                </a:rPr>
                <a:t>Progress of my reading and learning</a:t>
              </a:r>
            </a:p>
          </p:txBody>
        </p:sp>
        <p:sp>
          <p:nvSpPr>
            <p:cNvPr id="8" name="Oval 31">
              <a:extLst>
                <a:ext uri="{FF2B5EF4-FFF2-40B4-BE49-F238E27FC236}">
                  <a16:creationId xmlns:a16="http://schemas.microsoft.com/office/drawing/2014/main" id="{AA21610F-81EC-D74C-A67D-5DE55E693F23}"/>
                </a:ext>
              </a:extLst>
            </p:cNvPr>
            <p:cNvSpPr/>
            <p:nvPr/>
          </p:nvSpPr>
          <p:spPr bwMode="auto">
            <a:xfrm>
              <a:off x="321275" y="1079156"/>
              <a:ext cx="304920" cy="229091"/>
            </a:xfrm>
            <a:prstGeom prst="ellipse">
              <a:avLst/>
            </a:prstGeom>
            <a:grp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400">
                  <a:solidFill>
                    <a:schemeClr val="bg1"/>
                  </a:solidFill>
                  <a:latin typeface="+mj-lt"/>
                  <a:ea typeface="ＭＳ Ｐゴシック" pitchFamily="34" charset="-128"/>
                </a:rPr>
                <a:t>1</a:t>
              </a:r>
            </a:p>
          </p:txBody>
        </p:sp>
      </p:grpSp>
      <p:grpSp>
        <p:nvGrpSpPr>
          <p:cNvPr id="14" name="Group 10">
            <a:extLst>
              <a:ext uri="{FF2B5EF4-FFF2-40B4-BE49-F238E27FC236}">
                <a16:creationId xmlns:a16="http://schemas.microsoft.com/office/drawing/2014/main" id="{152DD72C-BA99-1741-A0DE-46370F3C16EC}"/>
              </a:ext>
            </a:extLst>
          </p:cNvPr>
          <p:cNvGrpSpPr/>
          <p:nvPr/>
        </p:nvGrpSpPr>
        <p:grpSpPr>
          <a:xfrm>
            <a:off x="4374546" y="2623510"/>
            <a:ext cx="3995571" cy="464344"/>
            <a:chOff x="321275" y="1079156"/>
            <a:chExt cx="4458973" cy="422131"/>
          </a:xfrm>
          <a:solidFill>
            <a:srgbClr val="132E57"/>
          </a:solidFill>
        </p:grpSpPr>
        <p:sp>
          <p:nvSpPr>
            <p:cNvPr id="15" name="Rectangle 28">
              <a:extLst>
                <a:ext uri="{FF2B5EF4-FFF2-40B4-BE49-F238E27FC236}">
                  <a16:creationId xmlns:a16="http://schemas.microsoft.com/office/drawing/2014/main" id="{A20D1F25-AFBC-E248-B779-67848F8E61E6}"/>
                </a:ext>
              </a:extLst>
            </p:cNvPr>
            <p:cNvSpPr/>
            <p:nvPr/>
          </p:nvSpPr>
          <p:spPr bwMode="auto">
            <a:xfrm>
              <a:off x="424248" y="1165531"/>
              <a:ext cx="4356000" cy="335756"/>
            </a:xfrm>
            <a:prstGeom prst="rect">
              <a:avLst/>
            </a:prstGeom>
            <a:grpFill/>
            <a:ln w="9525" cap="flat" cmpd="sng" algn="ctr">
              <a:noFill/>
              <a:prstDash val="solid"/>
              <a:round/>
              <a:headEnd type="none" w="med" len="med"/>
              <a:tailEnd type="none" w="med" len="med"/>
            </a:ln>
            <a:effectLst/>
          </p:spPr>
          <p:txBody>
            <a:bodyPr vert="horz" wrap="square" lIns="180000" tIns="45720" rIns="91440" bIns="45720" numCol="1" rtlCol="0"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schemeClr val="bg1"/>
                  </a:solidFill>
                  <a:latin typeface="+mj-lt"/>
                  <a:ea typeface="ＭＳ Ｐゴシック" pitchFamily="34" charset="-128"/>
                </a:rPr>
                <a:t>Progress of my data collecting</a:t>
              </a:r>
            </a:p>
          </p:txBody>
        </p:sp>
        <p:sp>
          <p:nvSpPr>
            <p:cNvPr id="16" name="Oval 29">
              <a:extLst>
                <a:ext uri="{FF2B5EF4-FFF2-40B4-BE49-F238E27FC236}">
                  <a16:creationId xmlns:a16="http://schemas.microsoft.com/office/drawing/2014/main" id="{5EC272FE-2C47-1148-8722-365ABC4E3399}"/>
                </a:ext>
              </a:extLst>
            </p:cNvPr>
            <p:cNvSpPr/>
            <p:nvPr/>
          </p:nvSpPr>
          <p:spPr bwMode="auto">
            <a:xfrm>
              <a:off x="321275" y="1079156"/>
              <a:ext cx="304920" cy="229091"/>
            </a:xfrm>
            <a:prstGeom prst="ellipse">
              <a:avLst/>
            </a:prstGeom>
            <a:grp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400">
                  <a:solidFill>
                    <a:schemeClr val="bg1"/>
                  </a:solidFill>
                  <a:latin typeface="+mj-lt"/>
                  <a:ea typeface="ＭＳ Ｐゴシック" pitchFamily="34" charset="-128"/>
                </a:rPr>
                <a:t>2</a:t>
              </a:r>
            </a:p>
          </p:txBody>
        </p:sp>
      </p:grpSp>
      <p:grpSp>
        <p:nvGrpSpPr>
          <p:cNvPr id="20" name="Group 14">
            <a:extLst>
              <a:ext uri="{FF2B5EF4-FFF2-40B4-BE49-F238E27FC236}">
                <a16:creationId xmlns:a16="http://schemas.microsoft.com/office/drawing/2014/main" id="{43F0D3AA-1785-0640-82FE-A09153E903A8}"/>
              </a:ext>
            </a:extLst>
          </p:cNvPr>
          <p:cNvGrpSpPr/>
          <p:nvPr/>
        </p:nvGrpSpPr>
        <p:grpSpPr>
          <a:xfrm>
            <a:off x="4374547" y="3590001"/>
            <a:ext cx="3995571" cy="464344"/>
            <a:chOff x="321275" y="1079156"/>
            <a:chExt cx="4834641" cy="422131"/>
          </a:xfrm>
          <a:solidFill>
            <a:srgbClr val="132E57"/>
          </a:solidFill>
        </p:grpSpPr>
        <p:sp>
          <p:nvSpPr>
            <p:cNvPr id="21" name="Rectangle 26">
              <a:extLst>
                <a:ext uri="{FF2B5EF4-FFF2-40B4-BE49-F238E27FC236}">
                  <a16:creationId xmlns:a16="http://schemas.microsoft.com/office/drawing/2014/main" id="{22682069-8790-4B47-B502-C040922BA660}"/>
                </a:ext>
              </a:extLst>
            </p:cNvPr>
            <p:cNvSpPr/>
            <p:nvPr/>
          </p:nvSpPr>
          <p:spPr bwMode="auto">
            <a:xfrm>
              <a:off x="424247" y="1165530"/>
              <a:ext cx="4731669" cy="335757"/>
            </a:xfrm>
            <a:prstGeom prst="rect">
              <a:avLst/>
            </a:prstGeom>
            <a:grpFill/>
            <a:ln w="9525" cap="flat" cmpd="sng" algn="ctr">
              <a:noFill/>
              <a:prstDash val="solid"/>
              <a:round/>
              <a:headEnd type="none" w="med" len="med"/>
              <a:tailEnd type="none" w="med" len="med"/>
            </a:ln>
            <a:effectLst/>
          </p:spPr>
          <p:txBody>
            <a:bodyPr vert="horz" wrap="square" lIns="180000" tIns="45720" rIns="91440" bIns="45720" numCol="1" rtlCol="0"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schemeClr val="bg1"/>
                  </a:solidFill>
                  <a:latin typeface="+mj-lt"/>
                  <a:ea typeface="ＭＳ Ｐゴシック" pitchFamily="34" charset="-128"/>
                </a:rPr>
                <a:t>Progress of the programming learning</a:t>
              </a:r>
            </a:p>
          </p:txBody>
        </p:sp>
        <p:sp>
          <p:nvSpPr>
            <p:cNvPr id="22" name="Oval 27">
              <a:extLst>
                <a:ext uri="{FF2B5EF4-FFF2-40B4-BE49-F238E27FC236}">
                  <a16:creationId xmlns:a16="http://schemas.microsoft.com/office/drawing/2014/main" id="{0A106C1D-3794-8742-8C52-13CBF680D200}"/>
                </a:ext>
              </a:extLst>
            </p:cNvPr>
            <p:cNvSpPr/>
            <p:nvPr/>
          </p:nvSpPr>
          <p:spPr bwMode="auto">
            <a:xfrm>
              <a:off x="321275" y="1079156"/>
              <a:ext cx="304920" cy="229091"/>
            </a:xfrm>
            <a:prstGeom prst="ellipse">
              <a:avLst/>
            </a:prstGeom>
            <a:grp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400">
                  <a:solidFill>
                    <a:schemeClr val="bg1"/>
                  </a:solidFill>
                  <a:latin typeface="+mj-lt"/>
                  <a:ea typeface="ＭＳ Ｐゴシック" pitchFamily="34" charset="-128"/>
                </a:rPr>
                <a:t>3</a:t>
              </a:r>
            </a:p>
          </p:txBody>
        </p:sp>
      </p:grpSp>
      <p:cxnSp>
        <p:nvCxnSpPr>
          <p:cNvPr id="31" name="Straight Connector 20">
            <a:extLst>
              <a:ext uri="{FF2B5EF4-FFF2-40B4-BE49-F238E27FC236}">
                <a16:creationId xmlns:a16="http://schemas.microsoft.com/office/drawing/2014/main" id="{AD15676D-73FA-E94A-88D6-8ACFAFCAA475}"/>
              </a:ext>
            </a:extLst>
          </p:cNvPr>
          <p:cNvCxnSpPr>
            <a:cxnSpLocks/>
          </p:cNvCxnSpPr>
          <p:nvPr/>
        </p:nvCxnSpPr>
        <p:spPr>
          <a:xfrm>
            <a:off x="299803" y="1633429"/>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grpSp>
        <p:nvGrpSpPr>
          <p:cNvPr id="44" name="Group 14">
            <a:extLst>
              <a:ext uri="{FF2B5EF4-FFF2-40B4-BE49-F238E27FC236}">
                <a16:creationId xmlns:a16="http://schemas.microsoft.com/office/drawing/2014/main" id="{684DC83C-169A-9E44-8047-2C31C5AE65F1}"/>
              </a:ext>
            </a:extLst>
          </p:cNvPr>
          <p:cNvGrpSpPr/>
          <p:nvPr/>
        </p:nvGrpSpPr>
        <p:grpSpPr>
          <a:xfrm>
            <a:off x="4374547" y="4556492"/>
            <a:ext cx="3995571" cy="464344"/>
            <a:chOff x="321275" y="1079156"/>
            <a:chExt cx="4834641" cy="422131"/>
          </a:xfrm>
          <a:solidFill>
            <a:srgbClr val="132E57"/>
          </a:solidFill>
        </p:grpSpPr>
        <p:sp>
          <p:nvSpPr>
            <p:cNvPr id="45" name="Rectangle 26">
              <a:extLst>
                <a:ext uri="{FF2B5EF4-FFF2-40B4-BE49-F238E27FC236}">
                  <a16:creationId xmlns:a16="http://schemas.microsoft.com/office/drawing/2014/main" id="{3B4B1B66-6D35-0A4B-B161-B89747DBC1F4}"/>
                </a:ext>
              </a:extLst>
            </p:cNvPr>
            <p:cNvSpPr/>
            <p:nvPr/>
          </p:nvSpPr>
          <p:spPr bwMode="auto">
            <a:xfrm>
              <a:off x="424247" y="1165530"/>
              <a:ext cx="4731669" cy="335757"/>
            </a:xfrm>
            <a:prstGeom prst="rect">
              <a:avLst/>
            </a:prstGeom>
            <a:grpFill/>
            <a:ln w="9525" cap="flat" cmpd="sng" algn="ctr">
              <a:noFill/>
              <a:prstDash val="solid"/>
              <a:round/>
              <a:headEnd type="none" w="med" len="med"/>
              <a:tailEnd type="none" w="med" len="med"/>
            </a:ln>
            <a:effectLst/>
          </p:spPr>
          <p:txBody>
            <a:bodyPr vert="horz" wrap="square" lIns="180000" tIns="45720" rIns="91440" bIns="45720" numCol="1" rtlCol="0"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schemeClr val="bg1"/>
                  </a:solidFill>
                  <a:latin typeface="+mj-lt"/>
                  <a:ea typeface="ＭＳ Ｐゴシック" pitchFamily="34" charset="-128"/>
                </a:rPr>
                <a:t>Conception &amp; ideas of the project</a:t>
              </a:r>
            </a:p>
          </p:txBody>
        </p:sp>
        <p:sp>
          <p:nvSpPr>
            <p:cNvPr id="46" name="Oval 27">
              <a:extLst>
                <a:ext uri="{FF2B5EF4-FFF2-40B4-BE49-F238E27FC236}">
                  <a16:creationId xmlns:a16="http://schemas.microsoft.com/office/drawing/2014/main" id="{5687FB48-3873-8845-8670-9A2C25874A62}"/>
                </a:ext>
              </a:extLst>
            </p:cNvPr>
            <p:cNvSpPr/>
            <p:nvPr/>
          </p:nvSpPr>
          <p:spPr bwMode="auto">
            <a:xfrm>
              <a:off x="321275" y="1079156"/>
              <a:ext cx="304920" cy="229091"/>
            </a:xfrm>
            <a:prstGeom prst="ellipse">
              <a:avLst/>
            </a:prstGeom>
            <a:grp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1400" dirty="0">
                  <a:solidFill>
                    <a:schemeClr val="bg1"/>
                  </a:solidFill>
                  <a:latin typeface="+mj-lt"/>
                  <a:ea typeface="ＭＳ Ｐゴシック" pitchFamily="34" charset="-128"/>
                </a:rPr>
                <a:t>4</a:t>
              </a:r>
              <a:endParaRPr lang="en-US" sz="1400" dirty="0">
                <a:solidFill>
                  <a:schemeClr val="bg1"/>
                </a:solidFill>
                <a:latin typeface="+mj-lt"/>
                <a:ea typeface="ＭＳ Ｐゴシック" pitchFamily="34" charset="-128"/>
              </a:endParaRPr>
            </a:p>
          </p:txBody>
        </p:sp>
      </p:grpSp>
      <p:grpSp>
        <p:nvGrpSpPr>
          <p:cNvPr id="52" name="Group 14">
            <a:extLst>
              <a:ext uri="{FF2B5EF4-FFF2-40B4-BE49-F238E27FC236}">
                <a16:creationId xmlns:a16="http://schemas.microsoft.com/office/drawing/2014/main" id="{42994A56-B39C-DE47-A81D-2B2811208865}"/>
              </a:ext>
            </a:extLst>
          </p:cNvPr>
          <p:cNvGrpSpPr/>
          <p:nvPr/>
        </p:nvGrpSpPr>
        <p:grpSpPr>
          <a:xfrm>
            <a:off x="4374546" y="5483864"/>
            <a:ext cx="3995571" cy="464344"/>
            <a:chOff x="321275" y="1079156"/>
            <a:chExt cx="4834641" cy="422131"/>
          </a:xfrm>
          <a:solidFill>
            <a:srgbClr val="132E57"/>
          </a:solidFill>
        </p:grpSpPr>
        <p:sp>
          <p:nvSpPr>
            <p:cNvPr id="53" name="Rectangle 26">
              <a:extLst>
                <a:ext uri="{FF2B5EF4-FFF2-40B4-BE49-F238E27FC236}">
                  <a16:creationId xmlns:a16="http://schemas.microsoft.com/office/drawing/2014/main" id="{9853BF8A-2A51-5C4A-B243-4994FD102EAC}"/>
                </a:ext>
              </a:extLst>
            </p:cNvPr>
            <p:cNvSpPr/>
            <p:nvPr/>
          </p:nvSpPr>
          <p:spPr bwMode="auto">
            <a:xfrm>
              <a:off x="424247" y="1165530"/>
              <a:ext cx="4731669" cy="335757"/>
            </a:xfrm>
            <a:prstGeom prst="rect">
              <a:avLst/>
            </a:prstGeom>
            <a:grpFill/>
            <a:ln w="9525" cap="flat" cmpd="sng" algn="ctr">
              <a:noFill/>
              <a:prstDash val="solid"/>
              <a:round/>
              <a:headEnd type="none" w="med" len="med"/>
              <a:tailEnd type="none" w="med" len="med"/>
            </a:ln>
            <a:effectLst/>
          </p:spPr>
          <p:txBody>
            <a:bodyPr vert="horz" wrap="square" lIns="180000" tIns="45720" rIns="91440" bIns="45720" numCol="1" rtlCol="0"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schemeClr val="bg1"/>
                  </a:solidFill>
                  <a:latin typeface="+mj-lt"/>
                  <a:ea typeface="ＭＳ Ｐゴシック" pitchFamily="34" charset="-128"/>
                </a:rPr>
                <a:t>Questions</a:t>
              </a:r>
              <a:r>
                <a:rPr lang="zh-CN" altLang="en-US" dirty="0">
                  <a:solidFill>
                    <a:schemeClr val="bg1"/>
                  </a:solidFill>
                  <a:latin typeface="+mj-lt"/>
                  <a:ea typeface="ＭＳ Ｐゴシック" pitchFamily="34" charset="-128"/>
                </a:rPr>
                <a:t> </a:t>
              </a:r>
              <a:r>
                <a:rPr lang="en-US" altLang="zh-CN" dirty="0">
                  <a:solidFill>
                    <a:schemeClr val="bg1"/>
                  </a:solidFill>
                  <a:latin typeface="+mj-lt"/>
                  <a:ea typeface="ＭＳ Ｐゴシック" pitchFamily="34" charset="-128"/>
                </a:rPr>
                <a:t>and problems</a:t>
              </a:r>
              <a:endParaRPr lang="en-US" dirty="0">
                <a:solidFill>
                  <a:schemeClr val="bg1"/>
                </a:solidFill>
                <a:latin typeface="+mj-lt"/>
                <a:ea typeface="ＭＳ Ｐゴシック" pitchFamily="34" charset="-128"/>
              </a:endParaRPr>
            </a:p>
          </p:txBody>
        </p:sp>
        <p:sp>
          <p:nvSpPr>
            <p:cNvPr id="54" name="Oval 27">
              <a:extLst>
                <a:ext uri="{FF2B5EF4-FFF2-40B4-BE49-F238E27FC236}">
                  <a16:creationId xmlns:a16="http://schemas.microsoft.com/office/drawing/2014/main" id="{3F9B8382-A228-B542-BB3B-18D180C1420F}"/>
                </a:ext>
              </a:extLst>
            </p:cNvPr>
            <p:cNvSpPr/>
            <p:nvPr/>
          </p:nvSpPr>
          <p:spPr bwMode="auto">
            <a:xfrm>
              <a:off x="321275" y="1079156"/>
              <a:ext cx="304920" cy="229091"/>
            </a:xfrm>
            <a:prstGeom prst="ellipse">
              <a:avLst/>
            </a:prstGeom>
            <a:grp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1400" dirty="0">
                  <a:solidFill>
                    <a:schemeClr val="bg1"/>
                  </a:solidFill>
                  <a:latin typeface="+mj-lt"/>
                  <a:ea typeface="ＭＳ Ｐゴシック" pitchFamily="34" charset="-128"/>
                </a:rPr>
                <a:t>5</a:t>
              </a:r>
              <a:endParaRPr lang="en-US" sz="1400" dirty="0">
                <a:solidFill>
                  <a:schemeClr val="bg1"/>
                </a:solidFill>
                <a:latin typeface="+mj-lt"/>
                <a:ea typeface="ＭＳ Ｐゴシック" pitchFamily="34" charset="-128"/>
              </a:endParaRPr>
            </a:p>
          </p:txBody>
        </p:sp>
      </p:grpSp>
    </p:spTree>
    <p:extLst>
      <p:ext uri="{BB962C8B-B14F-4D97-AF65-F5344CB8AC3E}">
        <p14:creationId xmlns:p14="http://schemas.microsoft.com/office/powerpoint/2010/main" val="1237589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A0DFBBD-A1A0-E44E-85FA-715304667C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61548D2F-6AF6-5C46-BE8A-66DA8925016B}"/>
              </a:ext>
            </a:extLst>
          </p:cNvPr>
          <p:cNvSpPr>
            <a:spLocks noGrp="1"/>
          </p:cNvSpPr>
          <p:nvPr/>
        </p:nvSpPr>
        <p:spPr>
          <a:xfrm>
            <a:off x="84142" y="920534"/>
            <a:ext cx="4290404"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kern="1200">
                <a:solidFill>
                  <a:srgbClr val="676767"/>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132E57"/>
                </a:solidFill>
                <a:effectLst/>
                <a:uLnTx/>
                <a:uFillTx/>
                <a:latin typeface="Open Sans Light" panose="020B0306030504020204" pitchFamily="34" charset="0"/>
              </a:rPr>
              <a:t>Report on the progress</a:t>
            </a:r>
            <a:endParaRPr kumimoji="0" lang="en-US" sz="3200" b="0" i="0" u="none" strike="noStrike" kern="1200" cap="none" spc="0" normalizeH="0" baseline="0" noProof="0" dirty="0">
              <a:ln>
                <a:noFill/>
              </a:ln>
              <a:solidFill>
                <a:srgbClr val="132E57"/>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6" name="Group 4">
            <a:extLst>
              <a:ext uri="{FF2B5EF4-FFF2-40B4-BE49-F238E27FC236}">
                <a16:creationId xmlns:a16="http://schemas.microsoft.com/office/drawing/2014/main" id="{2AB5BC84-44BE-AF4B-99E8-351123610DB3}"/>
              </a:ext>
            </a:extLst>
          </p:cNvPr>
          <p:cNvGrpSpPr/>
          <p:nvPr/>
        </p:nvGrpSpPr>
        <p:grpSpPr>
          <a:xfrm>
            <a:off x="4374547" y="1633429"/>
            <a:ext cx="3995570" cy="464344"/>
            <a:chOff x="321275" y="1079156"/>
            <a:chExt cx="4458973" cy="422131"/>
          </a:xfrm>
          <a:solidFill>
            <a:srgbClr val="132E57"/>
          </a:solidFill>
        </p:grpSpPr>
        <p:sp>
          <p:nvSpPr>
            <p:cNvPr id="7" name="Rectangle 30">
              <a:extLst>
                <a:ext uri="{FF2B5EF4-FFF2-40B4-BE49-F238E27FC236}">
                  <a16:creationId xmlns:a16="http://schemas.microsoft.com/office/drawing/2014/main" id="{BF13B70E-8901-FF43-996B-AFB9A79F188E}"/>
                </a:ext>
              </a:extLst>
            </p:cNvPr>
            <p:cNvSpPr/>
            <p:nvPr/>
          </p:nvSpPr>
          <p:spPr bwMode="auto">
            <a:xfrm>
              <a:off x="424248" y="1165531"/>
              <a:ext cx="4356000" cy="335756"/>
            </a:xfrm>
            <a:prstGeom prst="rect">
              <a:avLst/>
            </a:prstGeom>
            <a:grpFill/>
            <a:ln w="9525" cap="flat" cmpd="sng" algn="ctr">
              <a:noFill/>
              <a:prstDash val="solid"/>
              <a:round/>
              <a:headEnd type="none" w="med" len="med"/>
              <a:tailEnd type="none" w="med" len="med"/>
            </a:ln>
            <a:effectLst/>
          </p:spPr>
          <p:txBody>
            <a:bodyPr vert="horz" wrap="square" lIns="180000" tIns="45720" rIns="91440" bIns="45720" numCol="1" rtlCol="0"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a:ea typeface="ＭＳ Ｐゴシック" pitchFamily="34" charset="-128"/>
                  <a:cs typeface="+mn-cs"/>
                </a:rPr>
                <a:t>Progress of my reading and learning</a:t>
              </a:r>
            </a:p>
          </p:txBody>
        </p:sp>
        <p:sp>
          <p:nvSpPr>
            <p:cNvPr id="8" name="Oval 31">
              <a:extLst>
                <a:ext uri="{FF2B5EF4-FFF2-40B4-BE49-F238E27FC236}">
                  <a16:creationId xmlns:a16="http://schemas.microsoft.com/office/drawing/2014/main" id="{AA21610F-81EC-D74C-A67D-5DE55E693F23}"/>
                </a:ext>
              </a:extLst>
            </p:cNvPr>
            <p:cNvSpPr/>
            <p:nvPr/>
          </p:nvSpPr>
          <p:spPr bwMode="auto">
            <a:xfrm>
              <a:off x="321275" y="1079156"/>
              <a:ext cx="304920" cy="229091"/>
            </a:xfrm>
            <a:prstGeom prst="ellipse">
              <a:avLst/>
            </a:prstGeom>
            <a:grp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Light" panose="020F0302020204030204"/>
                  <a:ea typeface="ＭＳ Ｐゴシック" pitchFamily="34" charset="-128"/>
                  <a:cs typeface="+mn-cs"/>
                </a:rPr>
                <a:t>1</a:t>
              </a:r>
            </a:p>
          </p:txBody>
        </p:sp>
      </p:grpSp>
      <p:grpSp>
        <p:nvGrpSpPr>
          <p:cNvPr id="20" name="Group 14">
            <a:extLst>
              <a:ext uri="{FF2B5EF4-FFF2-40B4-BE49-F238E27FC236}">
                <a16:creationId xmlns:a16="http://schemas.microsoft.com/office/drawing/2014/main" id="{43F0D3AA-1785-0640-82FE-A09153E903A8}"/>
              </a:ext>
            </a:extLst>
          </p:cNvPr>
          <p:cNvGrpSpPr/>
          <p:nvPr/>
        </p:nvGrpSpPr>
        <p:grpSpPr>
          <a:xfrm>
            <a:off x="4374546" y="2618118"/>
            <a:ext cx="3988401" cy="464343"/>
            <a:chOff x="321275" y="1079156"/>
            <a:chExt cx="4825965" cy="422130"/>
          </a:xfrm>
          <a:solidFill>
            <a:srgbClr val="132E57"/>
          </a:solidFill>
        </p:grpSpPr>
        <p:sp>
          <p:nvSpPr>
            <p:cNvPr id="21" name="Rectangle 26">
              <a:extLst>
                <a:ext uri="{FF2B5EF4-FFF2-40B4-BE49-F238E27FC236}">
                  <a16:creationId xmlns:a16="http://schemas.microsoft.com/office/drawing/2014/main" id="{22682069-8790-4B47-B502-C040922BA660}"/>
                </a:ext>
              </a:extLst>
            </p:cNvPr>
            <p:cNvSpPr/>
            <p:nvPr/>
          </p:nvSpPr>
          <p:spPr bwMode="auto">
            <a:xfrm>
              <a:off x="424247" y="1165529"/>
              <a:ext cx="4722993" cy="335757"/>
            </a:xfrm>
            <a:prstGeom prst="rect">
              <a:avLst/>
            </a:prstGeom>
            <a:grpFill/>
            <a:ln w="9525" cap="flat" cmpd="sng" algn="ctr">
              <a:noFill/>
              <a:prstDash val="solid"/>
              <a:round/>
              <a:headEnd type="none" w="med" len="med"/>
              <a:tailEnd type="none" w="med" len="med"/>
            </a:ln>
            <a:effectLst/>
          </p:spPr>
          <p:txBody>
            <a:bodyPr vert="horz" wrap="square" lIns="180000" tIns="45720" rIns="91440" bIns="45720" numCol="1" rtlCol="0"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white"/>
                  </a:solidFill>
                  <a:latin typeface="Calibri Light" panose="020F0302020204030204"/>
                  <a:ea typeface="ＭＳ Ｐゴシック" pitchFamily="34" charset="-128"/>
                </a:rPr>
                <a:t>Detailed model construction idea part I</a:t>
              </a:r>
              <a:r>
                <a:rPr lang="zh-CN" altLang="en-US" dirty="0">
                  <a:solidFill>
                    <a:prstClr val="white"/>
                  </a:solidFill>
                  <a:latin typeface="Calibri Light" panose="020F0302020204030204"/>
                  <a:ea typeface="ＭＳ Ｐゴシック" pitchFamily="34" charset="-128"/>
                </a:rPr>
                <a:t> </a:t>
              </a:r>
              <a:endParaRPr kumimoji="0" lang="en-US" sz="1800" b="0" i="0" u="none" strike="noStrike" kern="1200" cap="none" spc="0" normalizeH="0" baseline="0" noProof="0" dirty="0">
                <a:ln>
                  <a:noFill/>
                </a:ln>
                <a:solidFill>
                  <a:prstClr val="white"/>
                </a:solidFill>
                <a:effectLst/>
                <a:uLnTx/>
                <a:uFillTx/>
                <a:latin typeface="Calibri Light" panose="020F0302020204030204"/>
                <a:ea typeface="ＭＳ Ｐゴシック" pitchFamily="34" charset="-128"/>
                <a:cs typeface="+mn-cs"/>
              </a:endParaRPr>
            </a:p>
          </p:txBody>
        </p:sp>
        <p:sp>
          <p:nvSpPr>
            <p:cNvPr id="22" name="Oval 27">
              <a:extLst>
                <a:ext uri="{FF2B5EF4-FFF2-40B4-BE49-F238E27FC236}">
                  <a16:creationId xmlns:a16="http://schemas.microsoft.com/office/drawing/2014/main" id="{0A106C1D-3794-8742-8C52-13CBF680D200}"/>
                </a:ext>
              </a:extLst>
            </p:cNvPr>
            <p:cNvSpPr/>
            <p:nvPr/>
          </p:nvSpPr>
          <p:spPr bwMode="auto">
            <a:xfrm>
              <a:off x="321275" y="1079156"/>
              <a:ext cx="304920" cy="229091"/>
            </a:xfrm>
            <a:prstGeom prst="ellipse">
              <a:avLst/>
            </a:prstGeom>
            <a:grp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1400" dirty="0">
                  <a:solidFill>
                    <a:prstClr val="white"/>
                  </a:solidFill>
                  <a:latin typeface="Calibri Light" panose="020F0302020204030204"/>
                  <a:ea typeface="ＭＳ Ｐゴシック" pitchFamily="34" charset="-128"/>
                </a:rPr>
                <a:t>2</a:t>
              </a:r>
              <a:endParaRPr kumimoji="0" lang="en-US" sz="1400" b="0" i="0" u="none" strike="noStrike" kern="1200" cap="none" spc="0" normalizeH="0" baseline="0" noProof="0" dirty="0">
                <a:ln>
                  <a:noFill/>
                </a:ln>
                <a:solidFill>
                  <a:prstClr val="white"/>
                </a:solidFill>
                <a:effectLst/>
                <a:uLnTx/>
                <a:uFillTx/>
                <a:latin typeface="Calibri Light" panose="020F0302020204030204"/>
                <a:ea typeface="ＭＳ Ｐゴシック" pitchFamily="34" charset="-128"/>
                <a:cs typeface="+mn-cs"/>
              </a:endParaRPr>
            </a:p>
          </p:txBody>
        </p:sp>
      </p:grpSp>
      <p:cxnSp>
        <p:nvCxnSpPr>
          <p:cNvPr id="31" name="Straight Connector 20">
            <a:extLst>
              <a:ext uri="{FF2B5EF4-FFF2-40B4-BE49-F238E27FC236}">
                <a16:creationId xmlns:a16="http://schemas.microsoft.com/office/drawing/2014/main" id="{AD15676D-73FA-E94A-88D6-8ACFAFCAA475}"/>
              </a:ext>
            </a:extLst>
          </p:cNvPr>
          <p:cNvCxnSpPr>
            <a:cxnSpLocks/>
          </p:cNvCxnSpPr>
          <p:nvPr/>
        </p:nvCxnSpPr>
        <p:spPr>
          <a:xfrm>
            <a:off x="299803" y="1633429"/>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grpSp>
        <p:nvGrpSpPr>
          <p:cNvPr id="44" name="Group 14">
            <a:extLst>
              <a:ext uri="{FF2B5EF4-FFF2-40B4-BE49-F238E27FC236}">
                <a16:creationId xmlns:a16="http://schemas.microsoft.com/office/drawing/2014/main" id="{684DC83C-169A-9E44-8047-2C31C5AE65F1}"/>
              </a:ext>
            </a:extLst>
          </p:cNvPr>
          <p:cNvGrpSpPr/>
          <p:nvPr/>
        </p:nvGrpSpPr>
        <p:grpSpPr>
          <a:xfrm>
            <a:off x="4367376" y="3567825"/>
            <a:ext cx="3995571" cy="464344"/>
            <a:chOff x="321275" y="1079156"/>
            <a:chExt cx="4834641" cy="422131"/>
          </a:xfrm>
          <a:solidFill>
            <a:srgbClr val="132E57"/>
          </a:solidFill>
        </p:grpSpPr>
        <p:sp>
          <p:nvSpPr>
            <p:cNvPr id="45" name="Rectangle 26">
              <a:extLst>
                <a:ext uri="{FF2B5EF4-FFF2-40B4-BE49-F238E27FC236}">
                  <a16:creationId xmlns:a16="http://schemas.microsoft.com/office/drawing/2014/main" id="{3B4B1B66-6D35-0A4B-B161-B89747DBC1F4}"/>
                </a:ext>
              </a:extLst>
            </p:cNvPr>
            <p:cNvSpPr/>
            <p:nvPr/>
          </p:nvSpPr>
          <p:spPr bwMode="auto">
            <a:xfrm>
              <a:off x="424247" y="1165530"/>
              <a:ext cx="4731669" cy="335757"/>
            </a:xfrm>
            <a:prstGeom prst="rect">
              <a:avLst/>
            </a:prstGeom>
            <a:grpFill/>
            <a:ln w="9525" cap="flat" cmpd="sng" algn="ctr">
              <a:noFill/>
              <a:prstDash val="solid"/>
              <a:round/>
              <a:headEnd type="none" w="med" len="med"/>
              <a:tailEnd type="none" w="med" len="med"/>
            </a:ln>
            <a:effectLst/>
          </p:spPr>
          <p:txBody>
            <a:bodyPr vert="horz" wrap="square" lIns="180000" tIns="45720" rIns="91440" bIns="45720" numCol="1" rtlCol="0"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spcBef>
                  <a:spcPct val="0"/>
                </a:spcBef>
                <a:spcAft>
                  <a:spcPct val="0"/>
                </a:spcAft>
                <a:defRPr/>
              </a:pPr>
              <a:r>
                <a:rPr lang="en-US" altLang="zh-HK" dirty="0">
                  <a:solidFill>
                    <a:prstClr val="white"/>
                  </a:solidFill>
                  <a:latin typeface="Calibri Light" panose="020F0302020204030204"/>
                  <a:ea typeface="ＭＳ Ｐゴシック" pitchFamily="34" charset="-128"/>
                </a:rPr>
                <a:t>Questions</a:t>
              </a:r>
              <a:r>
                <a:rPr lang="zh-CN" altLang="en-US" dirty="0">
                  <a:solidFill>
                    <a:prstClr val="white"/>
                  </a:solidFill>
                  <a:latin typeface="Calibri Light" panose="020F0302020204030204"/>
                  <a:ea typeface="ＭＳ Ｐゴシック" pitchFamily="34" charset="-128"/>
                </a:rPr>
                <a:t> </a:t>
              </a:r>
              <a:r>
                <a:rPr lang="en-US" altLang="zh-CN" dirty="0">
                  <a:solidFill>
                    <a:prstClr val="white"/>
                  </a:solidFill>
                  <a:latin typeface="Calibri Light" panose="020F0302020204030204"/>
                  <a:ea typeface="ＭＳ Ｐゴシック" pitchFamily="34" charset="-128"/>
                </a:rPr>
                <a:t>and Reflections</a:t>
              </a:r>
              <a:endParaRPr lang="en-US" altLang="zh-HK" dirty="0">
                <a:solidFill>
                  <a:prstClr val="white"/>
                </a:solidFill>
                <a:latin typeface="Calibri Light" panose="020F0302020204030204"/>
                <a:ea typeface="ＭＳ Ｐゴシック" pitchFamily="34" charset="-128"/>
              </a:endParaRPr>
            </a:p>
          </p:txBody>
        </p:sp>
        <p:sp>
          <p:nvSpPr>
            <p:cNvPr id="46" name="Oval 27">
              <a:extLst>
                <a:ext uri="{FF2B5EF4-FFF2-40B4-BE49-F238E27FC236}">
                  <a16:creationId xmlns:a16="http://schemas.microsoft.com/office/drawing/2014/main" id="{5687FB48-3873-8845-8670-9A2C25874A62}"/>
                </a:ext>
              </a:extLst>
            </p:cNvPr>
            <p:cNvSpPr/>
            <p:nvPr/>
          </p:nvSpPr>
          <p:spPr bwMode="auto">
            <a:xfrm>
              <a:off x="321275" y="1079156"/>
              <a:ext cx="304920" cy="229091"/>
            </a:xfrm>
            <a:prstGeom prst="ellipse">
              <a:avLst/>
            </a:prstGeom>
            <a:grp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1400" dirty="0">
                  <a:solidFill>
                    <a:prstClr val="white"/>
                  </a:solidFill>
                  <a:latin typeface="Calibri Light" panose="020F0302020204030204"/>
                  <a:ea typeface="ＭＳ Ｐゴシック" pitchFamily="34" charset="-128"/>
                </a:rPr>
                <a:t>3</a:t>
              </a:r>
              <a:endParaRPr kumimoji="0" lang="en-US" sz="1400" b="0" i="0" u="none" strike="noStrike" kern="1200" cap="none" spc="0" normalizeH="0" baseline="0" noProof="0" dirty="0">
                <a:ln>
                  <a:noFill/>
                </a:ln>
                <a:solidFill>
                  <a:prstClr val="white"/>
                </a:solidFill>
                <a:effectLst/>
                <a:uLnTx/>
                <a:uFillTx/>
                <a:latin typeface="Calibri Light" panose="020F0302020204030204"/>
                <a:ea typeface="ＭＳ Ｐゴシック" pitchFamily="34" charset="-128"/>
                <a:cs typeface="+mn-cs"/>
              </a:endParaRPr>
            </a:p>
          </p:txBody>
        </p:sp>
      </p:grpSp>
    </p:spTree>
    <p:extLst>
      <p:ext uri="{BB962C8B-B14F-4D97-AF65-F5344CB8AC3E}">
        <p14:creationId xmlns:p14="http://schemas.microsoft.com/office/powerpoint/2010/main" val="245786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93D84AB-B562-4B42-94A5-BF480844E1B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E287963F-40A7-4C42-AD7B-05BE9585308A}"/>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200" b="0" i="0" u="none" strike="noStrike" kern="1200" cap="none" spc="0" normalizeH="0" baseline="0" noProof="0" dirty="0">
                <a:ln>
                  <a:noFill/>
                </a:ln>
                <a:solidFill>
                  <a:srgbClr val="132E57"/>
                </a:solidFill>
                <a:effectLst/>
                <a:uLnTx/>
                <a:uFillTx/>
                <a:latin typeface="Open Sans Light"/>
                <a:ea typeface="+mj-ea"/>
                <a:cs typeface="+mj-cs"/>
              </a:rPr>
              <a:t>Progress of my reading and learning</a:t>
            </a:r>
          </a:p>
        </p:txBody>
      </p:sp>
      <p:cxnSp>
        <p:nvCxnSpPr>
          <p:cNvPr id="7" name="Straight Connector 20">
            <a:extLst>
              <a:ext uri="{FF2B5EF4-FFF2-40B4-BE49-F238E27FC236}">
                <a16:creationId xmlns:a16="http://schemas.microsoft.com/office/drawing/2014/main" id="{8758F377-5655-AD41-B44F-893401706AE0}"/>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pic>
        <p:nvPicPr>
          <p:cNvPr id="9" name="圖片 8">
            <a:extLst>
              <a:ext uri="{FF2B5EF4-FFF2-40B4-BE49-F238E27FC236}">
                <a16:creationId xmlns:a16="http://schemas.microsoft.com/office/drawing/2014/main" id="{232C46D1-6E62-5A46-A9F1-C277636CE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564" y="1614778"/>
            <a:ext cx="1695363" cy="2556143"/>
          </a:xfrm>
          <a:prstGeom prst="rect">
            <a:avLst/>
          </a:prstGeom>
        </p:spPr>
      </p:pic>
      <p:sp>
        <p:nvSpPr>
          <p:cNvPr id="10" name="文字方塊 9">
            <a:extLst>
              <a:ext uri="{FF2B5EF4-FFF2-40B4-BE49-F238E27FC236}">
                <a16:creationId xmlns:a16="http://schemas.microsoft.com/office/drawing/2014/main" id="{A1AEBB46-90F1-E54F-A94F-6A7C1700DB24}"/>
              </a:ext>
            </a:extLst>
          </p:cNvPr>
          <p:cNvSpPr txBox="1"/>
          <p:nvPr/>
        </p:nvSpPr>
        <p:spPr>
          <a:xfrm>
            <a:off x="743523" y="1088365"/>
            <a:ext cx="181261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HK" sz="20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Books &amp; Paper:</a:t>
            </a:r>
            <a:endParaRPr kumimoji="1" lang="zh-HK" altLang="en-US" sz="20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 name="圖片 2" descr="一張含有 文字 的圖片&#10;&#10;自動產生的描述">
            <a:extLst>
              <a:ext uri="{FF2B5EF4-FFF2-40B4-BE49-F238E27FC236}">
                <a16:creationId xmlns:a16="http://schemas.microsoft.com/office/drawing/2014/main" id="{CA9E4BDA-9878-7246-87A1-398EFB1D6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5733" y="659657"/>
            <a:ext cx="4377795" cy="5297436"/>
          </a:xfrm>
          <a:prstGeom prst="rect">
            <a:avLst/>
          </a:prstGeom>
        </p:spPr>
      </p:pic>
      <p:pic>
        <p:nvPicPr>
          <p:cNvPr id="12" name="圖片 11" descr="一張含有 文字 的圖片&#10;&#10;自動產生的描述">
            <a:extLst>
              <a:ext uri="{FF2B5EF4-FFF2-40B4-BE49-F238E27FC236}">
                <a16:creationId xmlns:a16="http://schemas.microsoft.com/office/drawing/2014/main" id="{1EAB8DE6-5B45-E042-9358-ED5182DC60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5774" y="1488475"/>
            <a:ext cx="4970320" cy="3387642"/>
          </a:xfrm>
          <a:prstGeom prst="rect">
            <a:avLst/>
          </a:prstGeom>
        </p:spPr>
      </p:pic>
      <p:sp>
        <p:nvSpPr>
          <p:cNvPr id="14" name="文字方塊 13">
            <a:extLst>
              <a:ext uri="{FF2B5EF4-FFF2-40B4-BE49-F238E27FC236}">
                <a16:creationId xmlns:a16="http://schemas.microsoft.com/office/drawing/2014/main" id="{1BBB86EB-D2A1-B14B-8067-CE66A5CEB913}"/>
              </a:ext>
            </a:extLst>
          </p:cNvPr>
          <p:cNvSpPr txBox="1"/>
          <p:nvPr/>
        </p:nvSpPr>
        <p:spPr>
          <a:xfrm>
            <a:off x="945397" y="5393410"/>
            <a:ext cx="5730736" cy="1200329"/>
          </a:xfrm>
          <a:prstGeom prst="rect">
            <a:avLst/>
          </a:prstGeom>
          <a:noFill/>
        </p:spPr>
        <p:txBody>
          <a:bodyPr wrap="none" rtlCol="0">
            <a:spAutoFit/>
          </a:bodyPr>
          <a:lstStyle/>
          <a:p>
            <a:r>
              <a:rPr kumimoji="1" lang="en-US" altLang="zh-HK" dirty="0"/>
              <a:t>Topics: volatility clustering and Box-Cox transformation</a:t>
            </a:r>
          </a:p>
          <a:p>
            <a:endParaRPr kumimoji="1" lang="en-US" altLang="zh-HK" dirty="0"/>
          </a:p>
          <a:p>
            <a:r>
              <a:rPr kumimoji="1" lang="en-US" altLang="zh-HK" dirty="0"/>
              <a:t>Reason: to observe the patterns of data, and by method of </a:t>
            </a:r>
          </a:p>
          <a:p>
            <a:r>
              <a:rPr kumimoji="1" lang="en-US" altLang="zh-HK" dirty="0"/>
              <a:t>transformation, to fit the normality in model optimization</a:t>
            </a:r>
            <a:endParaRPr kumimoji="1" lang="zh-HK" altLang="en-US" dirty="0"/>
          </a:p>
        </p:txBody>
      </p:sp>
    </p:spTree>
    <p:extLst>
      <p:ext uri="{BB962C8B-B14F-4D97-AF65-F5344CB8AC3E}">
        <p14:creationId xmlns:p14="http://schemas.microsoft.com/office/powerpoint/2010/main" val="2613032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EEA0276-831D-C14C-A790-A4E3F1752858}"/>
              </a:ext>
            </a:extLst>
          </p:cNvPr>
          <p:cNvSpPr>
            <a:spLocks noGrp="1"/>
          </p:cNvSpPr>
          <p:nvPr>
            <p:ph type="sldNum" sz="quarter" idx="12"/>
          </p:nvPr>
        </p:nvSpPr>
        <p:spPr/>
        <p:txBody>
          <a:bodyPr/>
          <a:lstStyle/>
          <a:p>
            <a:fld id="{3ED6ADD1-67D1-4DBE-9F13-13AE3ECC0671}" type="slidenum">
              <a:rPr lang="en-US" smtClean="0"/>
              <a:t>22</a:t>
            </a:fld>
            <a:endParaRPr lang="en-US"/>
          </a:p>
        </p:txBody>
      </p:sp>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22</a:t>
            </a:fld>
            <a:endParaRPr lang="en-US"/>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22</a:t>
            </a:fld>
            <a:endParaRPr lang="en-US"/>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369332"/>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defRPr/>
            </a:pPr>
            <a:r>
              <a:rPr lang="en-CA" sz="2000" dirty="0">
                <a:solidFill>
                  <a:srgbClr val="132E57"/>
                </a:solidFill>
                <a:latin typeface="Open Sans Light"/>
              </a:rPr>
              <a:t>Detailed model construction idea part I</a:t>
            </a: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15139" y="846314"/>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pic>
        <p:nvPicPr>
          <p:cNvPr id="3" name="圖片 2">
            <a:extLst>
              <a:ext uri="{FF2B5EF4-FFF2-40B4-BE49-F238E27FC236}">
                <a16:creationId xmlns:a16="http://schemas.microsoft.com/office/drawing/2014/main" id="{B8867EC5-3577-CF4A-92D8-1A0D72C4C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0374"/>
            <a:ext cx="4394200" cy="3073400"/>
          </a:xfrm>
          <a:prstGeom prst="rect">
            <a:avLst/>
          </a:prstGeom>
        </p:spPr>
      </p:pic>
      <p:sp>
        <p:nvSpPr>
          <p:cNvPr id="12" name="文字方塊 11">
            <a:extLst>
              <a:ext uri="{FF2B5EF4-FFF2-40B4-BE49-F238E27FC236}">
                <a16:creationId xmlns:a16="http://schemas.microsoft.com/office/drawing/2014/main" id="{692C4DE2-8BF6-7849-8411-7F3A42DB8F16}"/>
              </a:ext>
            </a:extLst>
          </p:cNvPr>
          <p:cNvSpPr txBox="1"/>
          <p:nvPr/>
        </p:nvSpPr>
        <p:spPr>
          <a:xfrm>
            <a:off x="5021452" y="1270861"/>
            <a:ext cx="6710766" cy="1477328"/>
          </a:xfrm>
          <a:prstGeom prst="rect">
            <a:avLst/>
          </a:prstGeom>
          <a:noFill/>
        </p:spPr>
        <p:txBody>
          <a:bodyPr wrap="square" rtlCol="0">
            <a:spAutoFit/>
          </a:bodyPr>
          <a:lstStyle/>
          <a:p>
            <a:r>
              <a:rPr kumimoji="1" lang="en-US" altLang="zh-HK" dirty="0"/>
              <a:t>After having a comprehensive and basic knowledge of the project and model construction, I’m working on the detailed parts starting from the data.</a:t>
            </a:r>
          </a:p>
          <a:p>
            <a:r>
              <a:rPr kumimoji="1" lang="en-US" altLang="zh-HK" dirty="0"/>
              <a:t>Currently focus on the pattern observation, data transformation and volatility processing</a:t>
            </a:r>
            <a:endParaRPr kumimoji="1" lang="zh-HK" altLang="en-US" dirty="0"/>
          </a:p>
        </p:txBody>
      </p:sp>
      <p:sp>
        <p:nvSpPr>
          <p:cNvPr id="13" name="文字方塊 12">
            <a:extLst>
              <a:ext uri="{FF2B5EF4-FFF2-40B4-BE49-F238E27FC236}">
                <a16:creationId xmlns:a16="http://schemas.microsoft.com/office/drawing/2014/main" id="{68FDC307-713A-944E-81DE-DECF939C372C}"/>
              </a:ext>
            </a:extLst>
          </p:cNvPr>
          <p:cNvSpPr txBox="1"/>
          <p:nvPr/>
        </p:nvSpPr>
        <p:spPr>
          <a:xfrm>
            <a:off x="5083444" y="3750590"/>
            <a:ext cx="3850670" cy="646331"/>
          </a:xfrm>
          <a:prstGeom prst="rect">
            <a:avLst/>
          </a:prstGeom>
          <a:noFill/>
        </p:spPr>
        <p:txBody>
          <a:bodyPr wrap="none" rtlCol="0">
            <a:spAutoFit/>
          </a:bodyPr>
          <a:lstStyle/>
          <a:p>
            <a:r>
              <a:rPr kumimoji="1" lang="en-US" altLang="zh-HK" dirty="0"/>
              <a:t>Also learning the plotting</a:t>
            </a:r>
            <a:r>
              <a:rPr kumimoji="1" lang="zh-CN" altLang="en-US" dirty="0"/>
              <a:t> </a:t>
            </a:r>
            <a:r>
              <a:rPr kumimoji="1" lang="en-US" altLang="zh-CN" dirty="0"/>
              <a:t>algorithm, lol</a:t>
            </a:r>
          </a:p>
          <a:p>
            <a:r>
              <a:rPr kumimoji="1" lang="en-US" altLang="zh-HK" dirty="0"/>
              <a:t>RStudio</a:t>
            </a:r>
            <a:endParaRPr kumimoji="1" lang="zh-HK" altLang="en-US" dirty="0"/>
          </a:p>
        </p:txBody>
      </p:sp>
      <p:sp>
        <p:nvSpPr>
          <p:cNvPr id="11" name="文字方塊 10">
            <a:extLst>
              <a:ext uri="{FF2B5EF4-FFF2-40B4-BE49-F238E27FC236}">
                <a16:creationId xmlns:a16="http://schemas.microsoft.com/office/drawing/2014/main" id="{629B1BB1-197D-9440-B593-4B4A72B612CA}"/>
              </a:ext>
            </a:extLst>
          </p:cNvPr>
          <p:cNvSpPr txBox="1"/>
          <p:nvPr/>
        </p:nvSpPr>
        <p:spPr>
          <a:xfrm>
            <a:off x="2461846" y="5122985"/>
            <a:ext cx="7495963" cy="923330"/>
          </a:xfrm>
          <a:prstGeom prst="rect">
            <a:avLst/>
          </a:prstGeom>
          <a:noFill/>
        </p:spPr>
        <p:txBody>
          <a:bodyPr wrap="none" rtlCol="0">
            <a:spAutoFit/>
          </a:bodyPr>
          <a:lstStyle/>
          <a:p>
            <a:r>
              <a:rPr kumimoji="1" lang="en-US" altLang="zh-HK" dirty="0"/>
              <a:t>After transforming the data using Box cox,  how we furtherly work on the data</a:t>
            </a:r>
          </a:p>
          <a:p>
            <a:r>
              <a:rPr kumimoji="1" lang="en-US" altLang="zh-HK" dirty="0"/>
              <a:t>Check on the distribution</a:t>
            </a:r>
          </a:p>
          <a:p>
            <a:endParaRPr kumimoji="1" lang="zh-HK" altLang="en-US" dirty="0"/>
          </a:p>
        </p:txBody>
      </p:sp>
    </p:spTree>
    <p:extLst>
      <p:ext uri="{BB962C8B-B14F-4D97-AF65-F5344CB8AC3E}">
        <p14:creationId xmlns:p14="http://schemas.microsoft.com/office/powerpoint/2010/main" val="3999008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EEA0276-831D-C14C-A790-A4E3F1752858}"/>
              </a:ext>
            </a:extLst>
          </p:cNvPr>
          <p:cNvSpPr>
            <a:spLocks noGrp="1"/>
          </p:cNvSpPr>
          <p:nvPr>
            <p:ph type="sldNum" sz="quarter" idx="12"/>
          </p:nvPr>
        </p:nvSpPr>
        <p:spPr/>
        <p:txBody>
          <a:bodyPr/>
          <a:lstStyle/>
          <a:p>
            <a:fld id="{3ED6ADD1-67D1-4DBE-9F13-13AE3ECC0671}" type="slidenum">
              <a:rPr lang="en-US" smtClean="0"/>
              <a:t>23</a:t>
            </a:fld>
            <a:endParaRPr lang="en-US"/>
          </a:p>
        </p:txBody>
      </p:sp>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23</a:t>
            </a:fld>
            <a:endParaRPr lang="en-US"/>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23</a:t>
            </a:fld>
            <a:endParaRPr lang="en-US"/>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r>
              <a:rPr lang="en-CA" dirty="0">
                <a:solidFill>
                  <a:srgbClr val="132E57"/>
                </a:solidFill>
                <a:latin typeface="Open Sans Light"/>
              </a:rPr>
              <a:t>Questions and Reflections</a:t>
            </a: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2" name="文字方塊 1">
            <a:extLst>
              <a:ext uri="{FF2B5EF4-FFF2-40B4-BE49-F238E27FC236}">
                <a16:creationId xmlns:a16="http://schemas.microsoft.com/office/drawing/2014/main" id="{78E7A7F0-E111-8948-9CCE-1214FCFE1E2E}"/>
              </a:ext>
            </a:extLst>
          </p:cNvPr>
          <p:cNvSpPr txBox="1"/>
          <p:nvPr/>
        </p:nvSpPr>
        <p:spPr>
          <a:xfrm>
            <a:off x="839448" y="1439056"/>
            <a:ext cx="10263527" cy="1754326"/>
          </a:xfrm>
          <a:prstGeom prst="rect">
            <a:avLst/>
          </a:prstGeom>
          <a:noFill/>
        </p:spPr>
        <p:txBody>
          <a:bodyPr wrap="square" rtlCol="0">
            <a:spAutoFit/>
          </a:bodyPr>
          <a:lstStyle/>
          <a:p>
            <a:pPr marL="342900" indent="-342900">
              <a:buAutoNum type="arabicPeriod"/>
            </a:pPr>
            <a:r>
              <a:rPr kumimoji="1" lang="en-US" altLang="zh-CN" dirty="0"/>
              <a:t>Reading should not be superficial, instead I should go deeper to understand but only the concept but also the logic and</a:t>
            </a:r>
            <a:r>
              <a:rPr kumimoji="1" lang="zh-CN" altLang="en-US" dirty="0"/>
              <a:t> </a:t>
            </a:r>
            <a:r>
              <a:rPr kumimoji="1" lang="en-US" altLang="zh-CN" dirty="0"/>
              <a:t>reason why it would be invented. While the more reading, the better understanding.</a:t>
            </a:r>
          </a:p>
          <a:p>
            <a:pPr marL="342900" indent="-342900">
              <a:buAutoNum type="arabicPeriod"/>
            </a:pPr>
            <a:r>
              <a:rPr kumimoji="1" lang="en-US" altLang="zh-CN" dirty="0"/>
              <a:t>Should develop philosophical thinking in this research experience.</a:t>
            </a:r>
          </a:p>
          <a:p>
            <a:pPr marL="342900" indent="-342900">
              <a:buFontTx/>
              <a:buAutoNum type="arabicPeriod"/>
            </a:pPr>
            <a:r>
              <a:rPr kumimoji="1" lang="en-US" altLang="zh-CN" dirty="0"/>
              <a:t>More time and efforts in algo learning!</a:t>
            </a:r>
          </a:p>
          <a:p>
            <a:pPr marL="342900" indent="-342900">
              <a:buFontTx/>
              <a:buAutoNum type="arabicPeriod"/>
            </a:pPr>
            <a:r>
              <a:rPr kumimoji="1" lang="en-US" altLang="zh-CN" dirty="0"/>
              <a:t>Future arrangement: 1. more specific research into the methods and analysis tools the pros and cons</a:t>
            </a:r>
          </a:p>
          <a:p>
            <a:r>
              <a:rPr kumimoji="1" lang="en-US" altLang="zh-CN" dirty="0"/>
              <a:t>		          2. go further into AIC ,ACF ,PACF</a:t>
            </a:r>
          </a:p>
        </p:txBody>
      </p:sp>
      <p:sp>
        <p:nvSpPr>
          <p:cNvPr id="9" name="文字方塊 8">
            <a:extLst>
              <a:ext uri="{FF2B5EF4-FFF2-40B4-BE49-F238E27FC236}">
                <a16:creationId xmlns:a16="http://schemas.microsoft.com/office/drawing/2014/main" id="{D574D448-EE7F-9146-8502-AEE215D87A97}"/>
              </a:ext>
            </a:extLst>
          </p:cNvPr>
          <p:cNvSpPr txBox="1"/>
          <p:nvPr/>
        </p:nvSpPr>
        <p:spPr>
          <a:xfrm>
            <a:off x="1500553" y="4220308"/>
            <a:ext cx="6213231" cy="2031325"/>
          </a:xfrm>
          <a:prstGeom prst="rect">
            <a:avLst/>
          </a:prstGeom>
          <a:noFill/>
        </p:spPr>
        <p:txBody>
          <a:bodyPr wrap="square" rtlCol="0">
            <a:spAutoFit/>
          </a:bodyPr>
          <a:lstStyle/>
          <a:p>
            <a:r>
              <a:rPr kumimoji="1" lang="en-US" altLang="zh-HK" dirty="0"/>
              <a:t>Why do we use? How do we use?</a:t>
            </a:r>
          </a:p>
          <a:p>
            <a:r>
              <a:rPr kumimoji="1" lang="en-US" altLang="zh-HK" dirty="0"/>
              <a:t>think about the drawbacks of the technical method</a:t>
            </a:r>
          </a:p>
          <a:p>
            <a:endParaRPr kumimoji="1" lang="en-US" altLang="zh-HK" dirty="0"/>
          </a:p>
          <a:p>
            <a:r>
              <a:rPr kumimoji="1" lang="en-US" altLang="zh-HK" dirty="0"/>
              <a:t>Compare the effectiveness with practical experiences</a:t>
            </a:r>
          </a:p>
          <a:p>
            <a:r>
              <a:rPr kumimoji="1" lang="en-US" altLang="zh-HK" dirty="0"/>
              <a:t>The necessity </a:t>
            </a:r>
          </a:p>
          <a:p>
            <a:r>
              <a:rPr kumimoji="1" lang="en-US" altLang="zh-HK" dirty="0"/>
              <a:t>Kurtosis </a:t>
            </a:r>
          </a:p>
          <a:p>
            <a:r>
              <a:rPr kumimoji="1" lang="en-US" altLang="zh-HK" dirty="0"/>
              <a:t>  </a:t>
            </a:r>
            <a:endParaRPr kumimoji="1" lang="zh-HK" altLang="en-US" dirty="0"/>
          </a:p>
        </p:txBody>
      </p:sp>
    </p:spTree>
    <p:extLst>
      <p:ext uri="{BB962C8B-B14F-4D97-AF65-F5344CB8AC3E}">
        <p14:creationId xmlns:p14="http://schemas.microsoft.com/office/powerpoint/2010/main" val="488593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97C0-83CC-4513-8ADA-BB9F256A2A38}"/>
              </a:ext>
            </a:extLst>
          </p:cNvPr>
          <p:cNvSpPr>
            <a:spLocks noGrp="1"/>
          </p:cNvSpPr>
          <p:nvPr>
            <p:ph type="ctrTitle"/>
          </p:nvPr>
        </p:nvSpPr>
        <p:spPr>
          <a:xfrm>
            <a:off x="6096000" y="4709096"/>
            <a:ext cx="8788400" cy="1223963"/>
          </a:xfrm>
        </p:spPr>
        <p:txBody>
          <a:bodyPr>
            <a:normAutofit/>
          </a:bodyPr>
          <a:lstStyle/>
          <a:p>
            <a:pPr algn="l"/>
            <a:r>
              <a:rPr lang="en-US" altLang="zh-HK" sz="3600" dirty="0">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t>Supervisor: Dr. LCM</a:t>
            </a:r>
            <a:br>
              <a:rPr lang="en-US" altLang="zh-HK" sz="3600" dirty="0">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br>
            <a:r>
              <a:rPr lang="en-US" altLang="zh-HK" sz="3600" dirty="0">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t>Student: YIN, </a:t>
            </a:r>
            <a:r>
              <a:rPr lang="en-US" altLang="zh-HK" sz="3600" dirty="0" err="1">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t>Zhendong</a:t>
            </a:r>
            <a:endParaRPr lang="en-CA" sz="3600" dirty="0"/>
          </a:p>
        </p:txBody>
      </p:sp>
      <p:sp>
        <p:nvSpPr>
          <p:cNvPr id="3" name="矩形 2">
            <a:extLst>
              <a:ext uri="{FF2B5EF4-FFF2-40B4-BE49-F238E27FC236}">
                <a16:creationId xmlns:a16="http://schemas.microsoft.com/office/drawing/2014/main" id="{C47318B6-3542-3642-B8B0-0F865989D4EE}"/>
              </a:ext>
            </a:extLst>
          </p:cNvPr>
          <p:cNvSpPr/>
          <p:nvPr/>
        </p:nvSpPr>
        <p:spPr>
          <a:xfrm>
            <a:off x="1742356" y="2067785"/>
            <a:ext cx="8980856"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132E57"/>
              </a:buClr>
              <a:buSzPct val="25000"/>
              <a:buFontTx/>
              <a:buNone/>
              <a:tabLst/>
              <a:defRPr/>
            </a:pPr>
            <a:r>
              <a:rPr kumimoji="0" lang="en-US" altLang="zh-HK" sz="5400" b="0" i="0" u="none" strike="noStrike" kern="1200" cap="none" spc="0" normalizeH="0" baseline="0" noProof="0" dirty="0">
                <a:ln>
                  <a:noFill/>
                </a:ln>
                <a:solidFill>
                  <a:srgbClr val="FFFFFF"/>
                </a:solidFill>
                <a:effectLst/>
                <a:uLnTx/>
                <a:uFillTx/>
                <a:latin typeface="Calibri" panose="020F0502020204030204"/>
                <a:ea typeface="+mn-ea"/>
                <a:cs typeface="+mn-cs"/>
                <a:sym typeface="Open Sans"/>
              </a:rPr>
              <a:t>MATH 4999 Regular Meeting IV</a:t>
            </a:r>
          </a:p>
        </p:txBody>
      </p:sp>
    </p:spTree>
    <p:extLst>
      <p:ext uri="{BB962C8B-B14F-4D97-AF65-F5344CB8AC3E}">
        <p14:creationId xmlns:p14="http://schemas.microsoft.com/office/powerpoint/2010/main" val="2630396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25</a:t>
            </a:fld>
            <a:endParaRPr lang="en-US"/>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25</a:t>
            </a:fld>
            <a:endParaRPr lang="en-US"/>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369332"/>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defRPr/>
            </a:pPr>
            <a:r>
              <a:rPr lang="en-CA" sz="2000" dirty="0">
                <a:solidFill>
                  <a:srgbClr val="132E57"/>
                </a:solidFill>
                <a:latin typeface="Open Sans Light"/>
              </a:rPr>
              <a:t>Detailed model construction idea part II</a:t>
            </a: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15139" y="846314"/>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2" name="文字方塊 1">
            <a:extLst>
              <a:ext uri="{FF2B5EF4-FFF2-40B4-BE49-F238E27FC236}">
                <a16:creationId xmlns:a16="http://schemas.microsoft.com/office/drawing/2014/main" id="{1B4730C2-BAC9-BA48-98BC-3B5AECDDE63B}"/>
              </a:ext>
            </a:extLst>
          </p:cNvPr>
          <p:cNvSpPr txBox="1"/>
          <p:nvPr/>
        </p:nvSpPr>
        <p:spPr>
          <a:xfrm>
            <a:off x="231659" y="1252007"/>
            <a:ext cx="4591770" cy="369332"/>
          </a:xfrm>
          <a:prstGeom prst="rect">
            <a:avLst/>
          </a:prstGeom>
          <a:noFill/>
        </p:spPr>
        <p:txBody>
          <a:bodyPr wrap="none" rtlCol="0">
            <a:spAutoFit/>
          </a:bodyPr>
          <a:lstStyle/>
          <a:p>
            <a:r>
              <a:rPr kumimoji="1" lang="en-US" altLang="zh-HK" dirty="0"/>
              <a:t>Restructure the idea(base on Tencent stock)</a:t>
            </a:r>
            <a:endParaRPr kumimoji="1" lang="zh-HK" altLang="en-US" dirty="0"/>
          </a:p>
        </p:txBody>
      </p:sp>
      <p:sp>
        <p:nvSpPr>
          <p:cNvPr id="10" name="文字方塊 9">
            <a:extLst>
              <a:ext uri="{FF2B5EF4-FFF2-40B4-BE49-F238E27FC236}">
                <a16:creationId xmlns:a16="http://schemas.microsoft.com/office/drawing/2014/main" id="{3CD2C828-ACF1-2640-89D1-937F138451AA}"/>
              </a:ext>
            </a:extLst>
          </p:cNvPr>
          <p:cNvSpPr txBox="1"/>
          <p:nvPr/>
        </p:nvSpPr>
        <p:spPr>
          <a:xfrm>
            <a:off x="587375" y="1782217"/>
            <a:ext cx="3880339" cy="2246769"/>
          </a:xfrm>
          <a:prstGeom prst="rect">
            <a:avLst/>
          </a:prstGeom>
          <a:noFill/>
        </p:spPr>
        <p:txBody>
          <a:bodyPr wrap="square" rtlCol="0">
            <a:spAutoFit/>
          </a:bodyPr>
          <a:lstStyle/>
          <a:p>
            <a:r>
              <a:rPr lang="en-US" altLang="zh-HK" sz="1400" dirty="0"/>
              <a:t>Transformations such as logarithms can help to </a:t>
            </a:r>
            <a:r>
              <a:rPr lang="en-US" altLang="zh-HK" sz="1400" dirty="0" err="1"/>
              <a:t>stabilise</a:t>
            </a:r>
            <a:r>
              <a:rPr lang="en-US" altLang="zh-HK" sz="1400" dirty="0"/>
              <a:t> the variance of a time series.</a:t>
            </a:r>
            <a:r>
              <a:rPr lang="en-US" altLang="zh-HK" sz="1400" dirty="0">
                <a:solidFill>
                  <a:srgbClr val="FF0000"/>
                </a:solidFill>
              </a:rPr>
              <a:t>(relog again)</a:t>
            </a:r>
            <a:endParaRPr lang="en-US" altLang="zh-HK" sz="1400" dirty="0"/>
          </a:p>
          <a:p>
            <a:br>
              <a:rPr lang="en-US" altLang="zh-HK" sz="1400" dirty="0"/>
            </a:br>
            <a:endParaRPr lang="en-US" altLang="zh-HK" sz="1400" dirty="0"/>
          </a:p>
          <a:p>
            <a:r>
              <a:rPr lang="en-US" altLang="zh-HK" sz="1400" dirty="0"/>
              <a:t>Differencing can help </a:t>
            </a:r>
            <a:r>
              <a:rPr lang="en-US" altLang="zh-HK" sz="1400" dirty="0" err="1"/>
              <a:t>stabilise</a:t>
            </a:r>
            <a:r>
              <a:rPr lang="en-US" altLang="zh-HK" sz="1400" dirty="0"/>
              <a:t> the mean of a time series by removing changes in the level of a time series, and therefore eliminating (or reducing) trend and seasonality.</a:t>
            </a:r>
          </a:p>
          <a:p>
            <a:endParaRPr kumimoji="1" lang="zh-HK" altLang="en-US" sz="1400" dirty="0"/>
          </a:p>
        </p:txBody>
      </p:sp>
      <p:pic>
        <p:nvPicPr>
          <p:cNvPr id="15" name="圖片 14">
            <a:extLst>
              <a:ext uri="{FF2B5EF4-FFF2-40B4-BE49-F238E27FC236}">
                <a16:creationId xmlns:a16="http://schemas.microsoft.com/office/drawing/2014/main" id="{F80586E0-677F-B349-810E-08F3D30ED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2954" y="169326"/>
            <a:ext cx="5281246" cy="3339140"/>
          </a:xfrm>
          <a:prstGeom prst="rect">
            <a:avLst/>
          </a:prstGeom>
        </p:spPr>
      </p:pic>
      <p:sp>
        <p:nvSpPr>
          <p:cNvPr id="16" name="文字方塊 15">
            <a:extLst>
              <a:ext uri="{FF2B5EF4-FFF2-40B4-BE49-F238E27FC236}">
                <a16:creationId xmlns:a16="http://schemas.microsoft.com/office/drawing/2014/main" id="{03C5C55C-3758-5A42-9867-192F35E5F6CB}"/>
              </a:ext>
            </a:extLst>
          </p:cNvPr>
          <p:cNvSpPr txBox="1"/>
          <p:nvPr/>
        </p:nvSpPr>
        <p:spPr>
          <a:xfrm>
            <a:off x="587375" y="3925165"/>
            <a:ext cx="4101379" cy="523220"/>
          </a:xfrm>
          <a:prstGeom prst="rect">
            <a:avLst/>
          </a:prstGeom>
          <a:noFill/>
        </p:spPr>
        <p:txBody>
          <a:bodyPr wrap="none" rtlCol="0">
            <a:spAutoFit/>
          </a:bodyPr>
          <a:lstStyle/>
          <a:p>
            <a:r>
              <a:rPr kumimoji="1" lang="en-US" altLang="zh-HK" sz="1400" dirty="0"/>
              <a:t>Skewness: 0.03097989 close to 0</a:t>
            </a:r>
          </a:p>
          <a:p>
            <a:r>
              <a:rPr kumimoji="1" lang="en-US" altLang="zh-HK" sz="1400" dirty="0"/>
              <a:t>Kurtosis: 4.920543 &gt; 3 but in an acceptable range</a:t>
            </a:r>
            <a:endParaRPr kumimoji="1" lang="zh-HK" altLang="en-US" sz="1400" dirty="0"/>
          </a:p>
        </p:txBody>
      </p:sp>
      <p:sp>
        <p:nvSpPr>
          <p:cNvPr id="20" name="圓角矩形 19">
            <a:extLst>
              <a:ext uri="{FF2B5EF4-FFF2-40B4-BE49-F238E27FC236}">
                <a16:creationId xmlns:a16="http://schemas.microsoft.com/office/drawing/2014/main" id="{958D4E0E-DA1B-544B-89CA-FD30D920DD8D}"/>
              </a:ext>
            </a:extLst>
          </p:cNvPr>
          <p:cNvSpPr/>
          <p:nvPr/>
        </p:nvSpPr>
        <p:spPr>
          <a:xfrm>
            <a:off x="5328279" y="3508473"/>
            <a:ext cx="2041514" cy="678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HK" sz="1100" dirty="0"/>
              <a:t>Data transformation: Just take the log return</a:t>
            </a:r>
            <a:endParaRPr kumimoji="1" lang="zh-HK" altLang="en-US" sz="1100" dirty="0"/>
          </a:p>
        </p:txBody>
      </p:sp>
      <p:sp>
        <p:nvSpPr>
          <p:cNvPr id="22" name="文字方塊 21">
            <a:extLst>
              <a:ext uri="{FF2B5EF4-FFF2-40B4-BE49-F238E27FC236}">
                <a16:creationId xmlns:a16="http://schemas.microsoft.com/office/drawing/2014/main" id="{AF0AE379-1374-2C48-9C74-8C8C0DA64480}"/>
              </a:ext>
            </a:extLst>
          </p:cNvPr>
          <p:cNvSpPr txBox="1"/>
          <p:nvPr/>
        </p:nvSpPr>
        <p:spPr>
          <a:xfrm>
            <a:off x="7503248" y="3518709"/>
            <a:ext cx="4234832" cy="738664"/>
          </a:xfrm>
          <a:prstGeom prst="rect">
            <a:avLst/>
          </a:prstGeom>
          <a:noFill/>
        </p:spPr>
        <p:txBody>
          <a:bodyPr wrap="square" rtlCol="0">
            <a:spAutoFit/>
          </a:bodyPr>
          <a:lstStyle/>
          <a:p>
            <a:r>
              <a:rPr kumimoji="1" lang="en-US" altLang="zh-HK" sz="1400" dirty="0"/>
              <a:t>Since the data amount we‘ve collected is so huge, the skewness is so close to 0, we don’t need to do box-cox transformation</a:t>
            </a:r>
            <a:endParaRPr kumimoji="1" lang="zh-HK" altLang="en-US" sz="1400" dirty="0"/>
          </a:p>
        </p:txBody>
      </p:sp>
      <p:sp>
        <p:nvSpPr>
          <p:cNvPr id="23" name="文字方塊 22">
            <a:extLst>
              <a:ext uri="{FF2B5EF4-FFF2-40B4-BE49-F238E27FC236}">
                <a16:creationId xmlns:a16="http://schemas.microsoft.com/office/drawing/2014/main" id="{5D8C73B1-D9B6-554C-A187-8AB43E7CD13E}"/>
              </a:ext>
            </a:extLst>
          </p:cNvPr>
          <p:cNvSpPr txBox="1"/>
          <p:nvPr/>
        </p:nvSpPr>
        <p:spPr>
          <a:xfrm>
            <a:off x="633046" y="4724400"/>
            <a:ext cx="3231013" cy="307777"/>
          </a:xfrm>
          <a:prstGeom prst="rect">
            <a:avLst/>
          </a:prstGeom>
          <a:noFill/>
        </p:spPr>
        <p:txBody>
          <a:bodyPr wrap="none" rtlCol="0">
            <a:spAutoFit/>
          </a:bodyPr>
          <a:lstStyle/>
          <a:p>
            <a:r>
              <a:rPr kumimoji="1" lang="en-US" altLang="zh-HK" sz="1400" dirty="0"/>
              <a:t>Test the normality by using the JB test </a:t>
            </a:r>
            <a:endParaRPr kumimoji="1" lang="zh-HK" altLang="en-US" sz="1400" dirty="0"/>
          </a:p>
        </p:txBody>
      </p:sp>
      <p:pic>
        <p:nvPicPr>
          <p:cNvPr id="25" name="圖片 24" descr="一張含有 文字 的圖片&#10;&#10;自動產生的描述">
            <a:extLst>
              <a:ext uri="{FF2B5EF4-FFF2-40B4-BE49-F238E27FC236}">
                <a16:creationId xmlns:a16="http://schemas.microsoft.com/office/drawing/2014/main" id="{455B344F-332E-9F40-A75F-E229D98400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627" y="5304919"/>
            <a:ext cx="2171700" cy="406400"/>
          </a:xfrm>
          <a:prstGeom prst="rect">
            <a:avLst/>
          </a:prstGeom>
        </p:spPr>
      </p:pic>
      <p:sp>
        <p:nvSpPr>
          <p:cNvPr id="17" name="圓角矩形 16">
            <a:extLst>
              <a:ext uri="{FF2B5EF4-FFF2-40B4-BE49-F238E27FC236}">
                <a16:creationId xmlns:a16="http://schemas.microsoft.com/office/drawing/2014/main" id="{459D845C-1786-AF47-8F7D-6A329AD13FAB}"/>
              </a:ext>
            </a:extLst>
          </p:cNvPr>
          <p:cNvSpPr/>
          <p:nvPr/>
        </p:nvSpPr>
        <p:spPr>
          <a:xfrm>
            <a:off x="5328279" y="4353875"/>
            <a:ext cx="2041514" cy="678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HK" sz="1100" dirty="0"/>
              <a:t>Test the normality</a:t>
            </a:r>
            <a:endParaRPr kumimoji="1" lang="zh-HK" altLang="en-US" sz="1100" dirty="0"/>
          </a:p>
        </p:txBody>
      </p:sp>
      <p:sp>
        <p:nvSpPr>
          <p:cNvPr id="4" name="文字方塊 3">
            <a:extLst>
              <a:ext uri="{FF2B5EF4-FFF2-40B4-BE49-F238E27FC236}">
                <a16:creationId xmlns:a16="http://schemas.microsoft.com/office/drawing/2014/main" id="{3965E144-D443-A248-BEBA-E8E7E0BB9F24}"/>
              </a:ext>
            </a:extLst>
          </p:cNvPr>
          <p:cNvSpPr txBox="1"/>
          <p:nvPr/>
        </p:nvSpPr>
        <p:spPr>
          <a:xfrm>
            <a:off x="7503249" y="4462193"/>
            <a:ext cx="4234831" cy="646331"/>
          </a:xfrm>
          <a:prstGeom prst="rect">
            <a:avLst/>
          </a:prstGeom>
          <a:noFill/>
        </p:spPr>
        <p:txBody>
          <a:bodyPr wrap="square" rtlCol="0">
            <a:spAutoFit/>
          </a:bodyPr>
          <a:lstStyle/>
          <a:p>
            <a:r>
              <a:rPr kumimoji="1" lang="en-US" altLang="zh-HK" sz="1200" dirty="0"/>
              <a:t>If doesn’t fit, replace the normal distribution in the formula by a suitably chosen student t-distribution.</a:t>
            </a:r>
          </a:p>
          <a:p>
            <a:r>
              <a:rPr kumimoji="1" lang="en-US" altLang="zh-HK" sz="1200" dirty="0"/>
              <a:t>Then try to consider applying ARCH and GARCH models</a:t>
            </a:r>
            <a:endParaRPr kumimoji="1" lang="zh-HK" altLang="en-US" sz="1200" dirty="0"/>
          </a:p>
        </p:txBody>
      </p:sp>
    </p:spTree>
    <p:extLst>
      <p:ext uri="{BB962C8B-B14F-4D97-AF65-F5344CB8AC3E}">
        <p14:creationId xmlns:p14="http://schemas.microsoft.com/office/powerpoint/2010/main" val="3830803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26</a:t>
            </a:fld>
            <a:endParaRPr lang="en-US"/>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26</a:t>
            </a:fld>
            <a:endParaRPr lang="en-US"/>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369332"/>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defRPr/>
            </a:pPr>
            <a:r>
              <a:rPr lang="en-CA" sz="2000" dirty="0">
                <a:solidFill>
                  <a:srgbClr val="132E57"/>
                </a:solidFill>
                <a:latin typeface="Open Sans Light"/>
              </a:rPr>
              <a:t>Detailed model construction idea part II</a:t>
            </a: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15139" y="846314"/>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2" name="文字方塊 1">
            <a:extLst>
              <a:ext uri="{FF2B5EF4-FFF2-40B4-BE49-F238E27FC236}">
                <a16:creationId xmlns:a16="http://schemas.microsoft.com/office/drawing/2014/main" id="{1B4730C2-BAC9-BA48-98BC-3B5AECDDE63B}"/>
              </a:ext>
            </a:extLst>
          </p:cNvPr>
          <p:cNvSpPr txBox="1"/>
          <p:nvPr/>
        </p:nvSpPr>
        <p:spPr>
          <a:xfrm>
            <a:off x="231659" y="1252007"/>
            <a:ext cx="4591770" cy="369332"/>
          </a:xfrm>
          <a:prstGeom prst="rect">
            <a:avLst/>
          </a:prstGeom>
          <a:noFill/>
        </p:spPr>
        <p:txBody>
          <a:bodyPr wrap="none" rtlCol="0">
            <a:spAutoFit/>
          </a:bodyPr>
          <a:lstStyle/>
          <a:p>
            <a:r>
              <a:rPr kumimoji="1" lang="en-US" altLang="zh-HK" dirty="0"/>
              <a:t>Restructure the idea(base on Tencent stock)</a:t>
            </a:r>
            <a:endParaRPr kumimoji="1" lang="zh-HK" altLang="en-US" dirty="0"/>
          </a:p>
        </p:txBody>
      </p:sp>
      <p:sp>
        <p:nvSpPr>
          <p:cNvPr id="10" name="文字方塊 9">
            <a:extLst>
              <a:ext uri="{FF2B5EF4-FFF2-40B4-BE49-F238E27FC236}">
                <a16:creationId xmlns:a16="http://schemas.microsoft.com/office/drawing/2014/main" id="{3CD2C828-ACF1-2640-89D1-937F138451AA}"/>
              </a:ext>
            </a:extLst>
          </p:cNvPr>
          <p:cNvSpPr txBox="1"/>
          <p:nvPr/>
        </p:nvSpPr>
        <p:spPr>
          <a:xfrm>
            <a:off x="587375" y="1782217"/>
            <a:ext cx="3880339" cy="1815882"/>
          </a:xfrm>
          <a:prstGeom prst="rect">
            <a:avLst/>
          </a:prstGeom>
          <a:noFill/>
        </p:spPr>
        <p:txBody>
          <a:bodyPr wrap="square" rtlCol="0">
            <a:spAutoFit/>
          </a:bodyPr>
          <a:lstStyle/>
          <a:p>
            <a:r>
              <a:rPr lang="en-US" altLang="zh-HK" sz="1400" dirty="0"/>
              <a:t>Transformations such as logarithms can help to </a:t>
            </a:r>
            <a:r>
              <a:rPr lang="en-US" altLang="zh-HK" sz="1400" dirty="0" err="1"/>
              <a:t>stabilise</a:t>
            </a:r>
            <a:r>
              <a:rPr lang="en-US" altLang="zh-HK" sz="1400" dirty="0"/>
              <a:t> the variance of a time series.</a:t>
            </a:r>
          </a:p>
          <a:p>
            <a:endParaRPr lang="en-US" altLang="zh-HK" sz="1400" dirty="0"/>
          </a:p>
          <a:p>
            <a:r>
              <a:rPr lang="en-US" altLang="zh-HK" sz="1400" dirty="0"/>
              <a:t>Differencing can help </a:t>
            </a:r>
            <a:r>
              <a:rPr lang="en-US" altLang="zh-HK" sz="1400" dirty="0" err="1"/>
              <a:t>stabilise</a:t>
            </a:r>
            <a:r>
              <a:rPr lang="en-US" altLang="zh-HK" sz="1400" dirty="0"/>
              <a:t> the mean of a time series by removing changes in the level of a time series, and therefore eliminating (or reducing) trend and seasonality.</a:t>
            </a:r>
          </a:p>
          <a:p>
            <a:endParaRPr kumimoji="1" lang="zh-HK" altLang="en-US" sz="1400" dirty="0"/>
          </a:p>
        </p:txBody>
      </p:sp>
      <p:sp>
        <p:nvSpPr>
          <p:cNvPr id="16" name="文字方塊 15">
            <a:extLst>
              <a:ext uri="{FF2B5EF4-FFF2-40B4-BE49-F238E27FC236}">
                <a16:creationId xmlns:a16="http://schemas.microsoft.com/office/drawing/2014/main" id="{03C5C55C-3758-5A42-9867-192F35E5F6CB}"/>
              </a:ext>
            </a:extLst>
          </p:cNvPr>
          <p:cNvSpPr txBox="1"/>
          <p:nvPr/>
        </p:nvSpPr>
        <p:spPr>
          <a:xfrm>
            <a:off x="587375" y="3389645"/>
            <a:ext cx="4101379" cy="738664"/>
          </a:xfrm>
          <a:prstGeom prst="rect">
            <a:avLst/>
          </a:prstGeom>
          <a:noFill/>
        </p:spPr>
        <p:txBody>
          <a:bodyPr wrap="none" rtlCol="0">
            <a:spAutoFit/>
          </a:bodyPr>
          <a:lstStyle/>
          <a:p>
            <a:r>
              <a:rPr kumimoji="1" lang="en-US" altLang="zh-HK" sz="1400" dirty="0"/>
              <a:t>Mean log return: 0.001322536</a:t>
            </a:r>
          </a:p>
          <a:p>
            <a:r>
              <a:rPr kumimoji="1" lang="en-US" altLang="zh-HK" sz="1400" dirty="0"/>
              <a:t>Skewness: 0.03097989 close to 0</a:t>
            </a:r>
          </a:p>
          <a:p>
            <a:r>
              <a:rPr kumimoji="1" lang="en-US" altLang="zh-HK" sz="1400" dirty="0"/>
              <a:t>Kurtosis: 4.920543 &gt; 3 but in an acceptable range</a:t>
            </a:r>
            <a:endParaRPr kumimoji="1" lang="zh-HK" altLang="en-US" sz="1400" dirty="0"/>
          </a:p>
        </p:txBody>
      </p:sp>
      <p:sp>
        <p:nvSpPr>
          <p:cNvPr id="23" name="文字方塊 22">
            <a:extLst>
              <a:ext uri="{FF2B5EF4-FFF2-40B4-BE49-F238E27FC236}">
                <a16:creationId xmlns:a16="http://schemas.microsoft.com/office/drawing/2014/main" id="{5D8C73B1-D9B6-554C-A187-8AB43E7CD13E}"/>
              </a:ext>
            </a:extLst>
          </p:cNvPr>
          <p:cNvSpPr txBox="1"/>
          <p:nvPr/>
        </p:nvSpPr>
        <p:spPr>
          <a:xfrm>
            <a:off x="587375" y="4208216"/>
            <a:ext cx="3231013" cy="307777"/>
          </a:xfrm>
          <a:prstGeom prst="rect">
            <a:avLst/>
          </a:prstGeom>
          <a:noFill/>
        </p:spPr>
        <p:txBody>
          <a:bodyPr wrap="none" rtlCol="0">
            <a:spAutoFit/>
          </a:bodyPr>
          <a:lstStyle/>
          <a:p>
            <a:r>
              <a:rPr kumimoji="1" lang="en-US" altLang="zh-HK" sz="1400" dirty="0"/>
              <a:t>Test the normality by using the JB test </a:t>
            </a:r>
            <a:endParaRPr kumimoji="1" lang="zh-HK" altLang="en-US" sz="1400" dirty="0"/>
          </a:p>
        </p:txBody>
      </p:sp>
      <p:pic>
        <p:nvPicPr>
          <p:cNvPr id="25" name="圖片 24" descr="一張含有 文字 的圖片&#10;&#10;自動產生的描述">
            <a:extLst>
              <a:ext uri="{FF2B5EF4-FFF2-40B4-BE49-F238E27FC236}">
                <a16:creationId xmlns:a16="http://schemas.microsoft.com/office/drawing/2014/main" id="{455B344F-332E-9F40-A75F-E229D9840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452" y="4757218"/>
            <a:ext cx="2171700" cy="406400"/>
          </a:xfrm>
          <a:prstGeom prst="rect">
            <a:avLst/>
          </a:prstGeom>
        </p:spPr>
      </p:pic>
      <p:pic>
        <p:nvPicPr>
          <p:cNvPr id="27" name="圖片 26">
            <a:extLst>
              <a:ext uri="{FF2B5EF4-FFF2-40B4-BE49-F238E27FC236}">
                <a16:creationId xmlns:a16="http://schemas.microsoft.com/office/drawing/2014/main" id="{E71CEF3B-04FC-D543-ACA7-E1C3A4D523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295" y="175621"/>
            <a:ext cx="3928234" cy="3035453"/>
          </a:xfrm>
          <a:prstGeom prst="rect">
            <a:avLst/>
          </a:prstGeom>
        </p:spPr>
      </p:pic>
      <p:pic>
        <p:nvPicPr>
          <p:cNvPr id="4" name="圖片 3">
            <a:extLst>
              <a:ext uri="{FF2B5EF4-FFF2-40B4-BE49-F238E27FC236}">
                <a16:creationId xmlns:a16="http://schemas.microsoft.com/office/drawing/2014/main" id="{724ED108-5CAB-3546-98B3-60EBCA5B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1849" y="3247682"/>
            <a:ext cx="4181126" cy="3230870"/>
          </a:xfrm>
          <a:prstGeom prst="rect">
            <a:avLst/>
          </a:prstGeom>
        </p:spPr>
      </p:pic>
      <p:sp>
        <p:nvSpPr>
          <p:cNvPr id="9" name="文字方塊 8">
            <a:extLst>
              <a:ext uri="{FF2B5EF4-FFF2-40B4-BE49-F238E27FC236}">
                <a16:creationId xmlns:a16="http://schemas.microsoft.com/office/drawing/2014/main" id="{62AB4F9A-CF45-6447-A8D1-F8FCF8139061}"/>
              </a:ext>
            </a:extLst>
          </p:cNvPr>
          <p:cNvSpPr txBox="1"/>
          <p:nvPr/>
        </p:nvSpPr>
        <p:spPr>
          <a:xfrm>
            <a:off x="715139" y="5163618"/>
            <a:ext cx="2427844" cy="1569660"/>
          </a:xfrm>
          <a:prstGeom prst="rect">
            <a:avLst/>
          </a:prstGeom>
          <a:noFill/>
        </p:spPr>
        <p:txBody>
          <a:bodyPr wrap="none" rtlCol="0">
            <a:spAutoFit/>
          </a:bodyPr>
          <a:lstStyle/>
          <a:p>
            <a:r>
              <a:rPr kumimoji="1" lang="en-US" altLang="zh-HK" sz="1200" dirty="0"/>
              <a:t>Title:</a:t>
            </a:r>
          </a:p>
          <a:p>
            <a:r>
              <a:rPr kumimoji="1" lang="en-US" altLang="zh-HK" sz="1200" dirty="0"/>
              <a:t> </a:t>
            </a:r>
            <a:r>
              <a:rPr kumimoji="1" lang="en-US" altLang="zh-HK" sz="1200" dirty="0" err="1"/>
              <a:t>Jarque</a:t>
            </a:r>
            <a:r>
              <a:rPr kumimoji="1" lang="en-US" altLang="zh-HK" sz="1200" dirty="0"/>
              <a:t> - </a:t>
            </a:r>
            <a:r>
              <a:rPr kumimoji="1" lang="en-US" altLang="zh-HK" sz="1200" dirty="0" err="1"/>
              <a:t>Bera</a:t>
            </a:r>
            <a:r>
              <a:rPr kumimoji="1" lang="en-US" altLang="zh-HK" sz="1200" dirty="0"/>
              <a:t> </a:t>
            </a:r>
            <a:r>
              <a:rPr kumimoji="1" lang="en-US" altLang="zh-HK" sz="1200" dirty="0" err="1"/>
              <a:t>Normalality</a:t>
            </a:r>
            <a:r>
              <a:rPr kumimoji="1" lang="en-US" altLang="zh-HK" sz="1200" dirty="0"/>
              <a:t> Test</a:t>
            </a:r>
          </a:p>
          <a:p>
            <a:endParaRPr kumimoji="1" lang="en-US" altLang="zh-HK" sz="1200" dirty="0"/>
          </a:p>
          <a:p>
            <a:r>
              <a:rPr kumimoji="1" lang="en-US" altLang="zh-HK" sz="1200" dirty="0"/>
              <a:t>Test Results:</a:t>
            </a:r>
          </a:p>
          <a:p>
            <a:r>
              <a:rPr kumimoji="1" lang="en-US" altLang="zh-HK" sz="1200" dirty="0"/>
              <a:t>  STATISTIC:</a:t>
            </a:r>
          </a:p>
          <a:p>
            <a:r>
              <a:rPr kumimoji="1" lang="en-US" altLang="zh-HK" sz="1200" dirty="0"/>
              <a:t>    X-squared: 418.8106</a:t>
            </a:r>
          </a:p>
          <a:p>
            <a:r>
              <a:rPr kumimoji="1" lang="en-US" altLang="zh-HK" sz="1200" dirty="0"/>
              <a:t>  P VALUE:</a:t>
            </a:r>
          </a:p>
          <a:p>
            <a:r>
              <a:rPr kumimoji="1" lang="en-US" altLang="zh-HK" sz="1200" dirty="0"/>
              <a:t>    Asymptotic p Value: &lt; 2.2e-16 </a:t>
            </a:r>
          </a:p>
        </p:txBody>
      </p:sp>
      <p:sp>
        <p:nvSpPr>
          <p:cNvPr id="11" name="文字方塊 10">
            <a:extLst>
              <a:ext uri="{FF2B5EF4-FFF2-40B4-BE49-F238E27FC236}">
                <a16:creationId xmlns:a16="http://schemas.microsoft.com/office/drawing/2014/main" id="{05B5F340-23B1-ED47-8E1D-91B8E04E804F}"/>
              </a:ext>
            </a:extLst>
          </p:cNvPr>
          <p:cNvSpPr txBox="1"/>
          <p:nvPr/>
        </p:nvSpPr>
        <p:spPr>
          <a:xfrm>
            <a:off x="3417935" y="6444478"/>
            <a:ext cx="2075889" cy="276999"/>
          </a:xfrm>
          <a:prstGeom prst="rect">
            <a:avLst/>
          </a:prstGeom>
          <a:noFill/>
        </p:spPr>
        <p:txBody>
          <a:bodyPr wrap="none" rtlCol="0">
            <a:spAutoFit/>
          </a:bodyPr>
          <a:lstStyle/>
          <a:p>
            <a:r>
              <a:rPr kumimoji="1" lang="en-US" altLang="zh-HK" sz="1200" dirty="0"/>
              <a:t>Don’t fit normal distribution</a:t>
            </a:r>
            <a:endParaRPr kumimoji="1" lang="zh-HK" altLang="en-US" sz="1200" dirty="0"/>
          </a:p>
        </p:txBody>
      </p:sp>
    </p:spTree>
    <p:extLst>
      <p:ext uri="{BB962C8B-B14F-4D97-AF65-F5344CB8AC3E}">
        <p14:creationId xmlns:p14="http://schemas.microsoft.com/office/powerpoint/2010/main" val="1518054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27</a:t>
            </a:fld>
            <a:endParaRPr lang="en-US"/>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27</a:t>
            </a:fld>
            <a:endParaRPr lang="en-US"/>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8686" y="348015"/>
            <a:ext cx="10515600" cy="369332"/>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defRPr/>
            </a:pPr>
            <a:r>
              <a:rPr lang="en-CA" sz="2000" dirty="0">
                <a:solidFill>
                  <a:srgbClr val="132E57"/>
                </a:solidFill>
                <a:latin typeface="Open Sans Light"/>
              </a:rPr>
              <a:t>Detailed model construction idea part II</a:t>
            </a: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15139" y="846314"/>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2" name="文字方塊 1">
            <a:extLst>
              <a:ext uri="{FF2B5EF4-FFF2-40B4-BE49-F238E27FC236}">
                <a16:creationId xmlns:a16="http://schemas.microsoft.com/office/drawing/2014/main" id="{1B4730C2-BAC9-BA48-98BC-3B5AECDDE63B}"/>
              </a:ext>
            </a:extLst>
          </p:cNvPr>
          <p:cNvSpPr txBox="1"/>
          <p:nvPr/>
        </p:nvSpPr>
        <p:spPr>
          <a:xfrm>
            <a:off x="231659" y="1252007"/>
            <a:ext cx="4591770" cy="369332"/>
          </a:xfrm>
          <a:prstGeom prst="rect">
            <a:avLst/>
          </a:prstGeom>
          <a:noFill/>
        </p:spPr>
        <p:txBody>
          <a:bodyPr wrap="none" rtlCol="0">
            <a:spAutoFit/>
          </a:bodyPr>
          <a:lstStyle/>
          <a:p>
            <a:r>
              <a:rPr kumimoji="1" lang="en-US" altLang="zh-HK" dirty="0"/>
              <a:t>Restructure the idea(base on Tencent stock)</a:t>
            </a:r>
            <a:endParaRPr kumimoji="1" lang="zh-HK" altLang="en-US" dirty="0"/>
          </a:p>
        </p:txBody>
      </p:sp>
      <p:sp>
        <p:nvSpPr>
          <p:cNvPr id="16" name="文字方塊 15">
            <a:extLst>
              <a:ext uri="{FF2B5EF4-FFF2-40B4-BE49-F238E27FC236}">
                <a16:creationId xmlns:a16="http://schemas.microsoft.com/office/drawing/2014/main" id="{03C5C55C-3758-5A42-9867-192F35E5F6CB}"/>
              </a:ext>
            </a:extLst>
          </p:cNvPr>
          <p:cNvSpPr txBox="1"/>
          <p:nvPr/>
        </p:nvSpPr>
        <p:spPr>
          <a:xfrm>
            <a:off x="587375" y="1760033"/>
            <a:ext cx="4101379" cy="738664"/>
          </a:xfrm>
          <a:prstGeom prst="rect">
            <a:avLst/>
          </a:prstGeom>
          <a:noFill/>
        </p:spPr>
        <p:txBody>
          <a:bodyPr wrap="none" rtlCol="0">
            <a:spAutoFit/>
          </a:bodyPr>
          <a:lstStyle/>
          <a:p>
            <a:r>
              <a:rPr kumimoji="1" lang="en-US" altLang="zh-HK" sz="1400" dirty="0"/>
              <a:t>Mean log return: 0.001322536</a:t>
            </a:r>
          </a:p>
          <a:p>
            <a:r>
              <a:rPr kumimoji="1" lang="en-US" altLang="zh-HK" sz="1400" dirty="0"/>
              <a:t>Skewness: 0.03097989 close to 0</a:t>
            </a:r>
          </a:p>
          <a:p>
            <a:r>
              <a:rPr kumimoji="1" lang="en-US" altLang="zh-HK" sz="1400" dirty="0"/>
              <a:t>Kurtosis: 4.920543 &gt; 3 but in an acceptable range</a:t>
            </a:r>
            <a:endParaRPr kumimoji="1" lang="zh-HK" altLang="en-US" sz="1400" dirty="0"/>
          </a:p>
        </p:txBody>
      </p:sp>
      <p:sp>
        <p:nvSpPr>
          <p:cNvPr id="12" name="文字方塊 11">
            <a:extLst>
              <a:ext uri="{FF2B5EF4-FFF2-40B4-BE49-F238E27FC236}">
                <a16:creationId xmlns:a16="http://schemas.microsoft.com/office/drawing/2014/main" id="{EE69B801-1843-E748-9EFC-94D08FD02248}"/>
              </a:ext>
            </a:extLst>
          </p:cNvPr>
          <p:cNvSpPr txBox="1"/>
          <p:nvPr/>
        </p:nvSpPr>
        <p:spPr>
          <a:xfrm>
            <a:off x="492369" y="3167124"/>
            <a:ext cx="3471784" cy="1200329"/>
          </a:xfrm>
          <a:prstGeom prst="rect">
            <a:avLst/>
          </a:prstGeom>
          <a:noFill/>
        </p:spPr>
        <p:txBody>
          <a:bodyPr wrap="none" rtlCol="0">
            <a:spAutoFit/>
          </a:bodyPr>
          <a:lstStyle/>
          <a:p>
            <a:r>
              <a:rPr kumimoji="1" lang="en-US" altLang="zh-HK" sz="1200" dirty="0"/>
              <a:t>&gt; </a:t>
            </a:r>
            <a:r>
              <a:rPr kumimoji="1" lang="en-US" altLang="zh-HK" sz="1200" dirty="0" err="1"/>
              <a:t>Box.test</a:t>
            </a:r>
            <a:r>
              <a:rPr kumimoji="1" lang="en-US" altLang="zh-HK" sz="1200" dirty="0"/>
              <a:t> (</a:t>
            </a:r>
            <a:r>
              <a:rPr kumimoji="1" lang="en-US" altLang="zh-HK" sz="1200" dirty="0" err="1"/>
              <a:t>logreturn.ts</a:t>
            </a:r>
            <a:r>
              <a:rPr kumimoji="1" lang="en-US" altLang="zh-HK" sz="1200" dirty="0"/>
              <a:t>, lag = 10, type = "</a:t>
            </a:r>
            <a:r>
              <a:rPr kumimoji="1" lang="en-US" altLang="zh-HK" sz="1200" dirty="0" err="1"/>
              <a:t>Ljung</a:t>
            </a:r>
            <a:r>
              <a:rPr kumimoji="1" lang="en-US" altLang="zh-HK" sz="1200" dirty="0"/>
              <a:t>")</a:t>
            </a:r>
          </a:p>
          <a:p>
            <a:endParaRPr kumimoji="1" lang="en-US" altLang="zh-HK" sz="1200" dirty="0"/>
          </a:p>
          <a:p>
            <a:r>
              <a:rPr kumimoji="1" lang="en-US" altLang="zh-HK" sz="1200" dirty="0"/>
              <a:t>	Box-</a:t>
            </a:r>
            <a:r>
              <a:rPr kumimoji="1" lang="en-US" altLang="zh-HK" sz="1200" dirty="0" err="1"/>
              <a:t>Ljung</a:t>
            </a:r>
            <a:r>
              <a:rPr kumimoji="1" lang="en-US" altLang="zh-HK" sz="1200" dirty="0"/>
              <a:t> test</a:t>
            </a:r>
          </a:p>
          <a:p>
            <a:endParaRPr kumimoji="1" lang="en-US" altLang="zh-HK" sz="1200" dirty="0"/>
          </a:p>
          <a:p>
            <a:r>
              <a:rPr kumimoji="1" lang="en-US" altLang="zh-HK" sz="1200" dirty="0"/>
              <a:t>data:  </a:t>
            </a:r>
            <a:r>
              <a:rPr kumimoji="1" lang="en-US" altLang="zh-HK" sz="1200" dirty="0" err="1"/>
              <a:t>logreturn.ts</a:t>
            </a:r>
            <a:endParaRPr kumimoji="1" lang="en-US" altLang="zh-HK" sz="1200" dirty="0"/>
          </a:p>
          <a:p>
            <a:r>
              <a:rPr kumimoji="1" lang="en-US" altLang="zh-HK" sz="1200" dirty="0"/>
              <a:t>X-squared = 21.691, df = 10, p-value = 0.01676</a:t>
            </a:r>
            <a:endParaRPr kumimoji="1" lang="zh-HK" altLang="en-US" sz="1200" dirty="0"/>
          </a:p>
        </p:txBody>
      </p:sp>
      <p:sp>
        <p:nvSpPr>
          <p:cNvPr id="3" name="文字方塊 2">
            <a:extLst>
              <a:ext uri="{FF2B5EF4-FFF2-40B4-BE49-F238E27FC236}">
                <a16:creationId xmlns:a16="http://schemas.microsoft.com/office/drawing/2014/main" id="{A18A60AA-B125-294E-9B73-E3C0E45EA609}"/>
              </a:ext>
            </a:extLst>
          </p:cNvPr>
          <p:cNvSpPr txBox="1"/>
          <p:nvPr/>
        </p:nvSpPr>
        <p:spPr>
          <a:xfrm>
            <a:off x="492369" y="2782935"/>
            <a:ext cx="3243901" cy="307777"/>
          </a:xfrm>
          <a:prstGeom prst="rect">
            <a:avLst/>
          </a:prstGeom>
          <a:noFill/>
        </p:spPr>
        <p:txBody>
          <a:bodyPr wrap="none" rtlCol="0">
            <a:spAutoFit/>
          </a:bodyPr>
          <a:lstStyle/>
          <a:p>
            <a:r>
              <a:rPr kumimoji="1" lang="en-US" altLang="zh-HK" sz="1400" dirty="0"/>
              <a:t>Test of independence and randomness</a:t>
            </a:r>
            <a:endParaRPr kumimoji="1" lang="zh-HK" altLang="en-US" sz="1400" dirty="0"/>
          </a:p>
        </p:txBody>
      </p:sp>
      <p:sp>
        <p:nvSpPr>
          <p:cNvPr id="13" name="文字方塊 12">
            <a:extLst>
              <a:ext uri="{FF2B5EF4-FFF2-40B4-BE49-F238E27FC236}">
                <a16:creationId xmlns:a16="http://schemas.microsoft.com/office/drawing/2014/main" id="{55BEE87C-29B2-954B-9652-97B10E2D83D3}"/>
              </a:ext>
            </a:extLst>
          </p:cNvPr>
          <p:cNvSpPr txBox="1"/>
          <p:nvPr/>
        </p:nvSpPr>
        <p:spPr>
          <a:xfrm>
            <a:off x="492369" y="4443865"/>
            <a:ext cx="2595134" cy="276999"/>
          </a:xfrm>
          <a:prstGeom prst="rect">
            <a:avLst/>
          </a:prstGeom>
          <a:noFill/>
        </p:spPr>
        <p:txBody>
          <a:bodyPr wrap="none" rtlCol="0">
            <a:spAutoFit/>
          </a:bodyPr>
          <a:lstStyle/>
          <a:p>
            <a:r>
              <a:rPr kumimoji="1" lang="en-US" altLang="zh-HK" sz="1200" dirty="0"/>
              <a:t>H0: the time series are independent</a:t>
            </a:r>
            <a:endParaRPr kumimoji="1" lang="zh-HK" altLang="en-US" sz="1200" dirty="0"/>
          </a:p>
        </p:txBody>
      </p:sp>
      <p:sp>
        <p:nvSpPr>
          <p:cNvPr id="14" name="文字方塊 13">
            <a:extLst>
              <a:ext uri="{FF2B5EF4-FFF2-40B4-BE49-F238E27FC236}">
                <a16:creationId xmlns:a16="http://schemas.microsoft.com/office/drawing/2014/main" id="{A1E21E1F-B6C0-0A45-AC2C-AD0AF40EAB6D}"/>
              </a:ext>
            </a:extLst>
          </p:cNvPr>
          <p:cNvSpPr txBox="1"/>
          <p:nvPr/>
        </p:nvSpPr>
        <p:spPr>
          <a:xfrm>
            <a:off x="492369" y="4858935"/>
            <a:ext cx="1861856" cy="276999"/>
          </a:xfrm>
          <a:prstGeom prst="rect">
            <a:avLst/>
          </a:prstGeom>
          <a:noFill/>
        </p:spPr>
        <p:txBody>
          <a:bodyPr wrap="none" rtlCol="0">
            <a:spAutoFit/>
          </a:bodyPr>
          <a:lstStyle/>
          <a:p>
            <a:r>
              <a:rPr kumimoji="1" lang="en-US" altLang="zh-HK" sz="1200" dirty="0"/>
              <a:t>P value = 0.01676 &lt; 0.05</a:t>
            </a:r>
            <a:endParaRPr kumimoji="1" lang="zh-HK" altLang="en-US" sz="1200" dirty="0"/>
          </a:p>
        </p:txBody>
      </p:sp>
      <p:sp>
        <p:nvSpPr>
          <p:cNvPr id="15" name="文字方塊 14">
            <a:extLst>
              <a:ext uri="{FF2B5EF4-FFF2-40B4-BE49-F238E27FC236}">
                <a16:creationId xmlns:a16="http://schemas.microsoft.com/office/drawing/2014/main" id="{9C896F7B-9507-164A-BF5F-9C83329CAFC5}"/>
              </a:ext>
            </a:extLst>
          </p:cNvPr>
          <p:cNvSpPr txBox="1"/>
          <p:nvPr/>
        </p:nvSpPr>
        <p:spPr>
          <a:xfrm>
            <a:off x="492369" y="5272625"/>
            <a:ext cx="826380" cy="276999"/>
          </a:xfrm>
          <a:prstGeom prst="rect">
            <a:avLst/>
          </a:prstGeom>
          <a:noFill/>
        </p:spPr>
        <p:txBody>
          <a:bodyPr wrap="none" rtlCol="0">
            <a:spAutoFit/>
          </a:bodyPr>
          <a:lstStyle/>
          <a:p>
            <a:r>
              <a:rPr kumimoji="1" lang="en-US" altLang="zh-HK" sz="1200" dirty="0"/>
              <a:t>Reject H0</a:t>
            </a:r>
            <a:endParaRPr kumimoji="1" lang="zh-HK" altLang="en-US" sz="1200" dirty="0"/>
          </a:p>
        </p:txBody>
      </p:sp>
      <p:sp>
        <p:nvSpPr>
          <p:cNvPr id="17" name="文字方塊 16">
            <a:extLst>
              <a:ext uri="{FF2B5EF4-FFF2-40B4-BE49-F238E27FC236}">
                <a16:creationId xmlns:a16="http://schemas.microsoft.com/office/drawing/2014/main" id="{11386B8F-D1C2-694F-8FFA-2285BEED6346}"/>
              </a:ext>
            </a:extLst>
          </p:cNvPr>
          <p:cNvSpPr txBox="1"/>
          <p:nvPr/>
        </p:nvSpPr>
        <p:spPr>
          <a:xfrm>
            <a:off x="477254" y="5686315"/>
            <a:ext cx="5465279" cy="276999"/>
          </a:xfrm>
          <a:prstGeom prst="rect">
            <a:avLst/>
          </a:prstGeom>
          <a:noFill/>
        </p:spPr>
        <p:txBody>
          <a:bodyPr wrap="none" rtlCol="0">
            <a:spAutoFit/>
          </a:bodyPr>
          <a:lstStyle/>
          <a:p>
            <a:r>
              <a:rPr kumimoji="1" lang="en-US" altLang="zh-HK" sz="1200" dirty="0"/>
              <a:t>So the time series of the log return of Tencent is not random and independent</a:t>
            </a:r>
            <a:endParaRPr kumimoji="1" lang="zh-HK" altLang="en-US" sz="1200" dirty="0"/>
          </a:p>
        </p:txBody>
      </p:sp>
      <p:sp>
        <p:nvSpPr>
          <p:cNvPr id="18" name="文字方塊 17">
            <a:extLst>
              <a:ext uri="{FF2B5EF4-FFF2-40B4-BE49-F238E27FC236}">
                <a16:creationId xmlns:a16="http://schemas.microsoft.com/office/drawing/2014/main" id="{09040899-E516-F24B-94E4-AEB516349320}"/>
              </a:ext>
            </a:extLst>
          </p:cNvPr>
          <p:cNvSpPr txBox="1"/>
          <p:nvPr/>
        </p:nvSpPr>
        <p:spPr>
          <a:xfrm>
            <a:off x="477254" y="6177797"/>
            <a:ext cx="2228815" cy="276999"/>
          </a:xfrm>
          <a:prstGeom prst="rect">
            <a:avLst/>
          </a:prstGeom>
          <a:noFill/>
        </p:spPr>
        <p:txBody>
          <a:bodyPr wrap="none" rtlCol="0">
            <a:spAutoFit/>
          </a:bodyPr>
          <a:lstStyle/>
          <a:p>
            <a:r>
              <a:rPr kumimoji="1" lang="en-US" altLang="zh-HK" sz="1200" dirty="0"/>
              <a:t>So we proceed to </a:t>
            </a:r>
            <a:r>
              <a:rPr kumimoji="1" lang="en-US" altLang="zh-HK" sz="1200" dirty="0" err="1"/>
              <a:t>acf</a:t>
            </a:r>
            <a:r>
              <a:rPr kumimoji="1" lang="en-US" altLang="zh-HK" sz="1200" dirty="0"/>
              <a:t> and </a:t>
            </a:r>
            <a:r>
              <a:rPr kumimoji="1" lang="en-US" altLang="zh-HK" sz="1200" dirty="0" err="1"/>
              <a:t>pacf</a:t>
            </a:r>
            <a:endParaRPr kumimoji="1" lang="zh-HK" altLang="en-US" sz="1200" dirty="0"/>
          </a:p>
        </p:txBody>
      </p:sp>
      <p:pic>
        <p:nvPicPr>
          <p:cNvPr id="26" name="圖片 25">
            <a:extLst>
              <a:ext uri="{FF2B5EF4-FFF2-40B4-BE49-F238E27FC236}">
                <a16:creationId xmlns:a16="http://schemas.microsoft.com/office/drawing/2014/main" id="{FD7CEF5F-DDED-5D4C-A6BA-131ACFC2F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0906" y="3109430"/>
            <a:ext cx="4528130" cy="3499010"/>
          </a:xfrm>
          <a:prstGeom prst="rect">
            <a:avLst/>
          </a:prstGeom>
        </p:spPr>
      </p:pic>
      <p:pic>
        <p:nvPicPr>
          <p:cNvPr id="29" name="圖片 28">
            <a:extLst>
              <a:ext uri="{FF2B5EF4-FFF2-40B4-BE49-F238E27FC236}">
                <a16:creationId xmlns:a16="http://schemas.microsoft.com/office/drawing/2014/main" id="{9B6E1E3D-7947-D84F-9915-BCE7DE6F1D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0197" y="1633"/>
            <a:ext cx="4101378" cy="3169246"/>
          </a:xfrm>
          <a:prstGeom prst="rect">
            <a:avLst/>
          </a:prstGeom>
        </p:spPr>
      </p:pic>
    </p:spTree>
    <p:extLst>
      <p:ext uri="{BB962C8B-B14F-4D97-AF65-F5344CB8AC3E}">
        <p14:creationId xmlns:p14="http://schemas.microsoft.com/office/powerpoint/2010/main" val="3106960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28</a:t>
            </a:fld>
            <a:endParaRPr lang="en-US"/>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28</a:t>
            </a:fld>
            <a:endParaRPr lang="en-US"/>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8686" y="348015"/>
            <a:ext cx="10515600" cy="369332"/>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defRPr/>
            </a:pPr>
            <a:r>
              <a:rPr lang="en-CA" sz="2000" dirty="0">
                <a:solidFill>
                  <a:srgbClr val="132E57"/>
                </a:solidFill>
                <a:latin typeface="Open Sans Light"/>
              </a:rPr>
              <a:t>Detailed model construction idea part II</a:t>
            </a: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15139" y="846314"/>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2" name="文字方塊 1">
            <a:extLst>
              <a:ext uri="{FF2B5EF4-FFF2-40B4-BE49-F238E27FC236}">
                <a16:creationId xmlns:a16="http://schemas.microsoft.com/office/drawing/2014/main" id="{1B4730C2-BAC9-BA48-98BC-3B5AECDDE63B}"/>
              </a:ext>
            </a:extLst>
          </p:cNvPr>
          <p:cNvSpPr txBox="1"/>
          <p:nvPr/>
        </p:nvSpPr>
        <p:spPr>
          <a:xfrm>
            <a:off x="180598" y="972919"/>
            <a:ext cx="4591770" cy="369332"/>
          </a:xfrm>
          <a:prstGeom prst="rect">
            <a:avLst/>
          </a:prstGeom>
          <a:noFill/>
        </p:spPr>
        <p:txBody>
          <a:bodyPr wrap="none" rtlCol="0">
            <a:spAutoFit/>
          </a:bodyPr>
          <a:lstStyle/>
          <a:p>
            <a:r>
              <a:rPr kumimoji="1" lang="en-US" altLang="zh-HK" dirty="0"/>
              <a:t>Restructure the idea(base on Tencent stock)</a:t>
            </a:r>
            <a:endParaRPr kumimoji="1" lang="zh-HK" altLang="en-US" dirty="0"/>
          </a:p>
        </p:txBody>
      </p:sp>
      <p:pic>
        <p:nvPicPr>
          <p:cNvPr id="26" name="圖片 25">
            <a:extLst>
              <a:ext uri="{FF2B5EF4-FFF2-40B4-BE49-F238E27FC236}">
                <a16:creationId xmlns:a16="http://schemas.microsoft.com/office/drawing/2014/main" id="{FD7CEF5F-DDED-5D4C-A6BA-131ACFC2F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98" y="1468856"/>
            <a:ext cx="4743094" cy="3665118"/>
          </a:xfrm>
          <a:prstGeom prst="rect">
            <a:avLst/>
          </a:prstGeom>
        </p:spPr>
      </p:pic>
      <p:pic>
        <p:nvPicPr>
          <p:cNvPr id="29" name="圖片 28">
            <a:extLst>
              <a:ext uri="{FF2B5EF4-FFF2-40B4-BE49-F238E27FC236}">
                <a16:creationId xmlns:a16="http://schemas.microsoft.com/office/drawing/2014/main" id="{9B6E1E3D-7947-D84F-9915-BCE7DE6F1D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5039" y="67055"/>
            <a:ext cx="5026375" cy="3884016"/>
          </a:xfrm>
          <a:prstGeom prst="rect">
            <a:avLst/>
          </a:prstGeom>
        </p:spPr>
      </p:pic>
      <p:sp>
        <p:nvSpPr>
          <p:cNvPr id="4" name="文字方塊 3">
            <a:extLst>
              <a:ext uri="{FF2B5EF4-FFF2-40B4-BE49-F238E27FC236}">
                <a16:creationId xmlns:a16="http://schemas.microsoft.com/office/drawing/2014/main" id="{D3BD9320-8523-7847-91F4-D374055744D6}"/>
              </a:ext>
            </a:extLst>
          </p:cNvPr>
          <p:cNvSpPr txBox="1"/>
          <p:nvPr/>
        </p:nvSpPr>
        <p:spPr>
          <a:xfrm>
            <a:off x="550985" y="5474677"/>
            <a:ext cx="184731" cy="369332"/>
          </a:xfrm>
          <a:prstGeom prst="rect">
            <a:avLst/>
          </a:prstGeom>
          <a:noFill/>
        </p:spPr>
        <p:txBody>
          <a:bodyPr wrap="none" rtlCol="0">
            <a:spAutoFit/>
          </a:bodyPr>
          <a:lstStyle/>
          <a:p>
            <a:endParaRPr kumimoji="1" lang="zh-HK" altLang="en-US" dirty="0"/>
          </a:p>
        </p:txBody>
      </p:sp>
      <p:pic>
        <p:nvPicPr>
          <p:cNvPr id="11" name="圖片 10" descr="一張含有 文字 的圖片&#10;&#10;自動產生的描述">
            <a:extLst>
              <a:ext uri="{FF2B5EF4-FFF2-40B4-BE49-F238E27FC236}">
                <a16:creationId xmlns:a16="http://schemas.microsoft.com/office/drawing/2014/main" id="{5F8FA87C-7716-1847-80AB-12DF8472E5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6" y="4808225"/>
            <a:ext cx="5655064" cy="2065119"/>
          </a:xfrm>
          <a:prstGeom prst="rect">
            <a:avLst/>
          </a:prstGeom>
        </p:spPr>
      </p:pic>
      <p:pic>
        <p:nvPicPr>
          <p:cNvPr id="20" name="圖片 19" descr="一張含有 文字 的圖片&#10;&#10;自動產生的描述">
            <a:extLst>
              <a:ext uri="{FF2B5EF4-FFF2-40B4-BE49-F238E27FC236}">
                <a16:creationId xmlns:a16="http://schemas.microsoft.com/office/drawing/2014/main" id="{77935437-528D-C546-8341-80EB788F86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786710"/>
            <a:ext cx="6083300" cy="2209800"/>
          </a:xfrm>
          <a:prstGeom prst="rect">
            <a:avLst/>
          </a:prstGeom>
        </p:spPr>
      </p:pic>
      <p:sp>
        <p:nvSpPr>
          <p:cNvPr id="21" name="文字方塊 20">
            <a:extLst>
              <a:ext uri="{FF2B5EF4-FFF2-40B4-BE49-F238E27FC236}">
                <a16:creationId xmlns:a16="http://schemas.microsoft.com/office/drawing/2014/main" id="{E2587FD8-0B3A-9646-A65F-604A3968535A}"/>
              </a:ext>
            </a:extLst>
          </p:cNvPr>
          <p:cNvSpPr txBox="1"/>
          <p:nvPr/>
        </p:nvSpPr>
        <p:spPr>
          <a:xfrm>
            <a:off x="6174507" y="6171686"/>
            <a:ext cx="4254498" cy="646331"/>
          </a:xfrm>
          <a:prstGeom prst="rect">
            <a:avLst/>
          </a:prstGeom>
          <a:noFill/>
        </p:spPr>
        <p:txBody>
          <a:bodyPr wrap="none" rtlCol="0">
            <a:spAutoFit/>
          </a:bodyPr>
          <a:lstStyle/>
          <a:p>
            <a:r>
              <a:rPr kumimoji="1" lang="en-US" altLang="zh-HK" dirty="0"/>
              <a:t>Candidate model: AR(1) OR ARMA(1,1)...</a:t>
            </a:r>
          </a:p>
          <a:p>
            <a:r>
              <a:rPr kumimoji="1" lang="en-US" altLang="zh-HK" dirty="0"/>
              <a:t>ARCH GARCH</a:t>
            </a:r>
            <a:endParaRPr kumimoji="1" lang="zh-HK" altLang="en-US" dirty="0"/>
          </a:p>
        </p:txBody>
      </p:sp>
    </p:spTree>
    <p:extLst>
      <p:ext uri="{BB962C8B-B14F-4D97-AF65-F5344CB8AC3E}">
        <p14:creationId xmlns:p14="http://schemas.microsoft.com/office/powerpoint/2010/main" val="894450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EEA0276-831D-C14C-A790-A4E3F1752858}"/>
              </a:ext>
            </a:extLst>
          </p:cNvPr>
          <p:cNvSpPr>
            <a:spLocks noGrp="1"/>
          </p:cNvSpPr>
          <p:nvPr>
            <p:ph type="sldNum" sz="quarter" idx="12"/>
          </p:nvPr>
        </p:nvSpPr>
        <p:spPr/>
        <p:txBody>
          <a:bodyPr/>
          <a:lstStyle/>
          <a:p>
            <a:fld id="{3ED6ADD1-67D1-4DBE-9F13-13AE3ECC0671}" type="slidenum">
              <a:rPr lang="en-US" smtClean="0"/>
              <a:t>29</a:t>
            </a:fld>
            <a:endParaRPr lang="en-US"/>
          </a:p>
        </p:txBody>
      </p:sp>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29</a:t>
            </a:fld>
            <a:endParaRPr lang="en-US"/>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29</a:t>
            </a:fld>
            <a:endParaRPr lang="en-US"/>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r>
              <a:rPr lang="en-CA" dirty="0">
                <a:solidFill>
                  <a:srgbClr val="132E57"/>
                </a:solidFill>
                <a:latin typeface="Open Sans Light"/>
              </a:rPr>
              <a:t>Questions and reflection</a:t>
            </a: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10" name="文字方塊 9">
            <a:extLst>
              <a:ext uri="{FF2B5EF4-FFF2-40B4-BE49-F238E27FC236}">
                <a16:creationId xmlns:a16="http://schemas.microsoft.com/office/drawing/2014/main" id="{9AF0663C-89D9-B14D-9C14-6E171B3C47FC}"/>
              </a:ext>
            </a:extLst>
          </p:cNvPr>
          <p:cNvSpPr txBox="1"/>
          <p:nvPr/>
        </p:nvSpPr>
        <p:spPr>
          <a:xfrm>
            <a:off x="703564" y="1681546"/>
            <a:ext cx="8184613" cy="923330"/>
          </a:xfrm>
          <a:prstGeom prst="rect">
            <a:avLst/>
          </a:prstGeom>
          <a:noFill/>
        </p:spPr>
        <p:txBody>
          <a:bodyPr wrap="none" rtlCol="0">
            <a:spAutoFit/>
          </a:bodyPr>
          <a:lstStyle/>
          <a:p>
            <a:r>
              <a:rPr kumimoji="1" lang="en-US" altLang="zh-HK" dirty="0"/>
              <a:t>Proceed to model selection and fitting: </a:t>
            </a:r>
          </a:p>
          <a:p>
            <a:r>
              <a:rPr kumimoji="1" lang="en-US" altLang="zh-HK" dirty="0"/>
              <a:t>After fitting, use AIC and BIC to determine which model is the best</a:t>
            </a:r>
          </a:p>
          <a:p>
            <a:r>
              <a:rPr kumimoji="1" lang="en-US" altLang="zh-HK" dirty="0"/>
              <a:t>And test the error term, whether it is white noise, if not, then reselect the model</a:t>
            </a:r>
            <a:endParaRPr kumimoji="1" lang="zh-HK" altLang="en-US" dirty="0"/>
          </a:p>
        </p:txBody>
      </p:sp>
      <p:sp>
        <p:nvSpPr>
          <p:cNvPr id="11" name="文字方塊 10">
            <a:extLst>
              <a:ext uri="{FF2B5EF4-FFF2-40B4-BE49-F238E27FC236}">
                <a16:creationId xmlns:a16="http://schemas.microsoft.com/office/drawing/2014/main" id="{2EDB84AD-1DEF-FB43-AB52-9B5AFD114C5F}"/>
              </a:ext>
            </a:extLst>
          </p:cNvPr>
          <p:cNvSpPr txBox="1"/>
          <p:nvPr/>
        </p:nvSpPr>
        <p:spPr>
          <a:xfrm>
            <a:off x="703564" y="1137138"/>
            <a:ext cx="1246303" cy="369332"/>
          </a:xfrm>
          <a:prstGeom prst="rect">
            <a:avLst/>
          </a:prstGeom>
          <a:noFill/>
        </p:spPr>
        <p:txBody>
          <a:bodyPr wrap="none" rtlCol="0">
            <a:spAutoFit/>
          </a:bodyPr>
          <a:lstStyle/>
          <a:p>
            <a:r>
              <a:rPr kumimoji="1" lang="en-US" altLang="zh-HK" dirty="0"/>
              <a:t>Next week</a:t>
            </a:r>
            <a:endParaRPr kumimoji="1" lang="zh-HK" altLang="en-US" dirty="0"/>
          </a:p>
        </p:txBody>
      </p:sp>
      <p:sp>
        <p:nvSpPr>
          <p:cNvPr id="2" name="文字方塊 1">
            <a:extLst>
              <a:ext uri="{FF2B5EF4-FFF2-40B4-BE49-F238E27FC236}">
                <a16:creationId xmlns:a16="http://schemas.microsoft.com/office/drawing/2014/main" id="{DDA14117-6AF3-1D4B-BEE1-EDB49F89B54C}"/>
              </a:ext>
            </a:extLst>
          </p:cNvPr>
          <p:cNvSpPr txBox="1"/>
          <p:nvPr/>
        </p:nvSpPr>
        <p:spPr>
          <a:xfrm>
            <a:off x="914400" y="2901696"/>
            <a:ext cx="5039969" cy="369332"/>
          </a:xfrm>
          <a:prstGeom prst="rect">
            <a:avLst/>
          </a:prstGeom>
          <a:noFill/>
        </p:spPr>
        <p:txBody>
          <a:bodyPr wrap="none" rtlCol="0">
            <a:spAutoFit/>
          </a:bodyPr>
          <a:lstStyle/>
          <a:p>
            <a:r>
              <a:rPr kumimoji="1" lang="en-US" altLang="zh-HK" dirty="0"/>
              <a:t>Try consider and learn ARCH and GARCH model</a:t>
            </a:r>
            <a:endParaRPr kumimoji="1" lang="zh-HK" altLang="en-US" dirty="0"/>
          </a:p>
        </p:txBody>
      </p:sp>
      <p:sp>
        <p:nvSpPr>
          <p:cNvPr id="3" name="文字方塊 2">
            <a:extLst>
              <a:ext uri="{FF2B5EF4-FFF2-40B4-BE49-F238E27FC236}">
                <a16:creationId xmlns:a16="http://schemas.microsoft.com/office/drawing/2014/main" id="{08C3455C-2CED-E94B-911A-68EF352FD8C3}"/>
              </a:ext>
            </a:extLst>
          </p:cNvPr>
          <p:cNvSpPr txBox="1"/>
          <p:nvPr/>
        </p:nvSpPr>
        <p:spPr>
          <a:xfrm>
            <a:off x="703564" y="3613882"/>
            <a:ext cx="5746004" cy="923330"/>
          </a:xfrm>
          <a:prstGeom prst="rect">
            <a:avLst/>
          </a:prstGeom>
          <a:noFill/>
        </p:spPr>
        <p:txBody>
          <a:bodyPr wrap="square" rtlCol="0">
            <a:spAutoFit/>
          </a:bodyPr>
          <a:lstStyle/>
          <a:p>
            <a:r>
              <a:rPr kumimoji="1" lang="en-US" altLang="zh-HK" dirty="0">
                <a:solidFill>
                  <a:srgbClr val="FF0000"/>
                </a:solidFill>
              </a:rPr>
              <a:t>How to choose the model in detail and be specific </a:t>
            </a:r>
          </a:p>
          <a:p>
            <a:r>
              <a:rPr kumimoji="1" lang="en-US" altLang="zh-HK" dirty="0">
                <a:solidFill>
                  <a:srgbClr val="FF0000"/>
                </a:solidFill>
              </a:rPr>
              <a:t>Criteria of model selection</a:t>
            </a:r>
          </a:p>
          <a:p>
            <a:r>
              <a:rPr kumimoji="1" lang="en-US" altLang="zh-HK" dirty="0">
                <a:solidFill>
                  <a:srgbClr val="FF0000"/>
                </a:solidFill>
              </a:rPr>
              <a:t>Error term testing</a:t>
            </a:r>
            <a:endParaRPr kumimoji="1" lang="zh-HK" altLang="en-US" dirty="0">
              <a:solidFill>
                <a:srgbClr val="FF0000"/>
              </a:solidFill>
            </a:endParaRPr>
          </a:p>
        </p:txBody>
      </p:sp>
    </p:spTree>
    <p:extLst>
      <p:ext uri="{BB962C8B-B14F-4D97-AF65-F5344CB8AC3E}">
        <p14:creationId xmlns:p14="http://schemas.microsoft.com/office/powerpoint/2010/main" val="4118210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93D84AB-B562-4B42-94A5-BF480844E1BF}"/>
              </a:ext>
            </a:extLst>
          </p:cNvPr>
          <p:cNvSpPr>
            <a:spLocks noGrp="1"/>
          </p:cNvSpPr>
          <p:nvPr>
            <p:ph type="sldNum" sz="quarter" idx="12"/>
          </p:nvPr>
        </p:nvSpPr>
        <p:spPr/>
        <p:txBody>
          <a:bodyPr/>
          <a:lstStyle/>
          <a:p>
            <a:fld id="{3ED6ADD1-67D1-4DBE-9F13-13AE3ECC0671}" type="slidenum">
              <a:rPr lang="en-US" smtClean="0"/>
              <a:t>3</a:t>
            </a:fld>
            <a:endParaRPr lang="en-US"/>
          </a:p>
        </p:txBody>
      </p:sp>
      <p:sp>
        <p:nvSpPr>
          <p:cNvPr id="6" name="Title 1">
            <a:extLst>
              <a:ext uri="{FF2B5EF4-FFF2-40B4-BE49-F238E27FC236}">
                <a16:creationId xmlns:a16="http://schemas.microsoft.com/office/drawing/2014/main" id="{E287963F-40A7-4C42-AD7B-05BE9585308A}"/>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200" b="0" i="0" u="none" strike="noStrike" kern="1200" cap="none" spc="0" normalizeH="0" baseline="0" noProof="0" dirty="0">
                <a:ln>
                  <a:noFill/>
                </a:ln>
                <a:solidFill>
                  <a:srgbClr val="132E57"/>
                </a:solidFill>
                <a:effectLst/>
                <a:uLnTx/>
                <a:uFillTx/>
                <a:latin typeface="Open Sans Light"/>
                <a:ea typeface="+mj-ea"/>
                <a:cs typeface="+mj-cs"/>
              </a:rPr>
              <a:t>Progress of my reading and learning</a:t>
            </a:r>
          </a:p>
        </p:txBody>
      </p:sp>
      <p:cxnSp>
        <p:nvCxnSpPr>
          <p:cNvPr id="7" name="Straight Connector 20">
            <a:extLst>
              <a:ext uri="{FF2B5EF4-FFF2-40B4-BE49-F238E27FC236}">
                <a16:creationId xmlns:a16="http://schemas.microsoft.com/office/drawing/2014/main" id="{8758F377-5655-AD41-B44F-893401706AE0}"/>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pic>
        <p:nvPicPr>
          <p:cNvPr id="9" name="圖片 8">
            <a:extLst>
              <a:ext uri="{FF2B5EF4-FFF2-40B4-BE49-F238E27FC236}">
                <a16:creationId xmlns:a16="http://schemas.microsoft.com/office/drawing/2014/main" id="{232C46D1-6E62-5A46-A9F1-C277636CE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564" y="1614778"/>
            <a:ext cx="1695363" cy="2556143"/>
          </a:xfrm>
          <a:prstGeom prst="rect">
            <a:avLst/>
          </a:prstGeom>
        </p:spPr>
      </p:pic>
      <p:sp>
        <p:nvSpPr>
          <p:cNvPr id="10" name="文字方塊 9">
            <a:extLst>
              <a:ext uri="{FF2B5EF4-FFF2-40B4-BE49-F238E27FC236}">
                <a16:creationId xmlns:a16="http://schemas.microsoft.com/office/drawing/2014/main" id="{A1AEBB46-90F1-E54F-A94F-6A7C1700DB24}"/>
              </a:ext>
            </a:extLst>
          </p:cNvPr>
          <p:cNvSpPr txBox="1"/>
          <p:nvPr/>
        </p:nvSpPr>
        <p:spPr>
          <a:xfrm>
            <a:off x="743523" y="1088365"/>
            <a:ext cx="899092" cy="400110"/>
          </a:xfrm>
          <a:prstGeom prst="rect">
            <a:avLst/>
          </a:prstGeom>
          <a:noFill/>
        </p:spPr>
        <p:txBody>
          <a:bodyPr wrap="none" rtlCol="0">
            <a:spAutoFit/>
          </a:bodyPr>
          <a:lstStyle/>
          <a:p>
            <a:r>
              <a:rPr kumimoji="1" lang="en-US" altLang="zh-HK" sz="2000" b="1" dirty="0"/>
              <a:t>Books:</a:t>
            </a:r>
            <a:endParaRPr kumimoji="1" lang="zh-HK" altLang="en-US" sz="2000" b="1" dirty="0"/>
          </a:p>
        </p:txBody>
      </p:sp>
      <p:sp>
        <p:nvSpPr>
          <p:cNvPr id="13" name="文字方塊 12">
            <a:extLst>
              <a:ext uri="{FF2B5EF4-FFF2-40B4-BE49-F238E27FC236}">
                <a16:creationId xmlns:a16="http://schemas.microsoft.com/office/drawing/2014/main" id="{C4060514-F4B3-5047-9F8E-F7037233B618}"/>
              </a:ext>
            </a:extLst>
          </p:cNvPr>
          <p:cNvSpPr txBox="1"/>
          <p:nvPr/>
        </p:nvSpPr>
        <p:spPr>
          <a:xfrm>
            <a:off x="2464908" y="1609050"/>
            <a:ext cx="9727093" cy="4801314"/>
          </a:xfrm>
          <a:prstGeom prst="rect">
            <a:avLst/>
          </a:prstGeom>
          <a:noFill/>
        </p:spPr>
        <p:txBody>
          <a:bodyPr wrap="square" rtlCol="0">
            <a:spAutoFit/>
          </a:bodyPr>
          <a:lstStyle/>
          <a:p>
            <a:r>
              <a:rPr kumimoji="1" lang="en-US" altLang="zh-HK" dirty="0"/>
              <a:t>For this book, I start from Chapter 3: </a:t>
            </a:r>
            <a:r>
              <a:rPr lang="en-US" altLang="zh-HK" dirty="0"/>
              <a:t>Basic Investment Models and Their Statistical Analysis; </a:t>
            </a:r>
          </a:p>
          <a:p>
            <a:r>
              <a:rPr kumimoji="1" lang="en-US" altLang="zh-CN" dirty="0"/>
              <a:t>1.</a:t>
            </a:r>
            <a:r>
              <a:rPr kumimoji="1" lang="en-US" altLang="zh-HK" dirty="0"/>
              <a:t> </a:t>
            </a:r>
            <a:r>
              <a:rPr kumimoji="1" lang="en-US" altLang="zh-HK" dirty="0">
                <a:solidFill>
                  <a:schemeClr val="bg2">
                    <a:lumMod val="60000"/>
                    <a:lumOff val="40000"/>
                  </a:schemeClr>
                </a:solidFill>
              </a:rPr>
              <a:t>CAPM Model</a:t>
            </a:r>
            <a:r>
              <a:rPr kumimoji="1" lang="en-US" altLang="zh-HK" dirty="0"/>
              <a:t>(Review) </a:t>
            </a:r>
          </a:p>
          <a:p>
            <a:r>
              <a:rPr kumimoji="1" lang="en-US" altLang="zh-CN" dirty="0"/>
              <a:t>2.</a:t>
            </a:r>
            <a:r>
              <a:rPr kumimoji="1" lang="en-US" altLang="zh-HK" dirty="0"/>
              <a:t> </a:t>
            </a:r>
            <a:r>
              <a:rPr lang="en-US" altLang="zh-HK" dirty="0">
                <a:solidFill>
                  <a:schemeClr val="bg2">
                    <a:lumMod val="60000"/>
                    <a:lumOff val="40000"/>
                  </a:schemeClr>
                </a:solidFill>
              </a:rPr>
              <a:t>Multifactor pricing models</a:t>
            </a:r>
            <a:r>
              <a:rPr lang="en-US" altLang="zh-HK" dirty="0"/>
              <a:t>: APT, PCA Approach, </a:t>
            </a:r>
            <a:r>
              <a:rPr lang="en-US" altLang="zh-HK" dirty="0" err="1"/>
              <a:t>Fama</a:t>
            </a:r>
            <a:r>
              <a:rPr lang="en-US" altLang="zh-HK" dirty="0"/>
              <a:t>-French three-factor model </a:t>
            </a:r>
          </a:p>
          <a:p>
            <a:r>
              <a:rPr kumimoji="1" lang="en-US" altLang="zh-HK" dirty="0"/>
              <a:t>3. </a:t>
            </a:r>
            <a:r>
              <a:rPr kumimoji="1" lang="en-US" altLang="zh-HK" dirty="0">
                <a:solidFill>
                  <a:schemeClr val="bg2">
                    <a:lumMod val="60000"/>
                    <a:lumOff val="40000"/>
                  </a:schemeClr>
                </a:solidFill>
              </a:rPr>
              <a:t>Application</a:t>
            </a:r>
            <a:r>
              <a:rPr kumimoji="1" lang="en-US" altLang="zh-HK" dirty="0"/>
              <a:t>: </a:t>
            </a:r>
            <a:r>
              <a:rPr lang="en-US" altLang="zh-HK" dirty="0"/>
              <a:t>Michaud’s resampled efficient frontier, Bootstrap</a:t>
            </a:r>
          </a:p>
          <a:p>
            <a:endParaRPr lang="en-US" altLang="zh-HK" dirty="0"/>
          </a:p>
          <a:p>
            <a:r>
              <a:rPr lang="en-US" altLang="zh-HK" dirty="0"/>
              <a:t>Also learned Chapter</a:t>
            </a:r>
            <a:r>
              <a:rPr lang="zh-CN" altLang="en-US" dirty="0"/>
              <a:t> </a:t>
            </a:r>
            <a:r>
              <a:rPr lang="en-US" altLang="zh-CN" dirty="0"/>
              <a:t>4:</a:t>
            </a:r>
            <a:r>
              <a:rPr lang="zh-CN" altLang="en-US" dirty="0"/>
              <a:t> </a:t>
            </a:r>
            <a:r>
              <a:rPr lang="en-US" altLang="zh-HK" dirty="0"/>
              <a:t>Parametric Models and Bayesian Methods;</a:t>
            </a:r>
          </a:p>
          <a:p>
            <a:r>
              <a:rPr lang="en-US" altLang="zh-HK" dirty="0"/>
              <a:t>1. </a:t>
            </a:r>
            <a:r>
              <a:rPr lang="en-US" altLang="zh-HK" dirty="0">
                <a:solidFill>
                  <a:schemeClr val="bg2">
                    <a:lumMod val="60000"/>
                    <a:lumOff val="40000"/>
                  </a:schemeClr>
                </a:solidFill>
              </a:rPr>
              <a:t>MLE &amp; GLM</a:t>
            </a:r>
          </a:p>
          <a:p>
            <a:r>
              <a:rPr lang="en-US" altLang="zh-HK" dirty="0"/>
              <a:t>2. </a:t>
            </a:r>
            <a:r>
              <a:rPr lang="en-US" altLang="zh-HK" dirty="0">
                <a:solidFill>
                  <a:schemeClr val="bg2">
                    <a:lumMod val="60000"/>
                    <a:lumOff val="40000"/>
                  </a:schemeClr>
                </a:solidFill>
              </a:rPr>
              <a:t>Bayesian inference</a:t>
            </a:r>
            <a:r>
              <a:rPr lang="en-US" altLang="zh-HK" dirty="0"/>
              <a:t>: Prior and posterior, empirical Bayes and shrinkage estimators </a:t>
            </a:r>
          </a:p>
          <a:p>
            <a:r>
              <a:rPr lang="en-US" altLang="zh-HK" dirty="0"/>
              <a:t>3. </a:t>
            </a:r>
            <a:r>
              <a:rPr lang="en-US" altLang="zh-HK" dirty="0">
                <a:solidFill>
                  <a:schemeClr val="bg2">
                    <a:lumMod val="60000"/>
                    <a:lumOff val="40000"/>
                  </a:schemeClr>
                </a:solidFill>
              </a:rPr>
              <a:t>Application</a:t>
            </a:r>
            <a:r>
              <a:rPr lang="en-US" altLang="zh-HK" dirty="0"/>
              <a:t>: Shrinkage estimators, plug-in </a:t>
            </a:r>
          </a:p>
          <a:p>
            <a:endParaRPr lang="en-US" altLang="zh-HK" dirty="0"/>
          </a:p>
          <a:p>
            <a:r>
              <a:rPr lang="en-US" altLang="zh-HK" dirty="0"/>
              <a:t>Go deep in Chapter 5&amp;6: Time Series Modeling and Forecasting</a:t>
            </a:r>
          </a:p>
          <a:p>
            <a:r>
              <a:rPr lang="en-US" altLang="zh-HK" dirty="0"/>
              <a:t>1. </a:t>
            </a:r>
            <a:r>
              <a:rPr lang="en-US" altLang="zh-HK" dirty="0">
                <a:solidFill>
                  <a:schemeClr val="bg2">
                    <a:lumMod val="60000"/>
                    <a:lumOff val="40000"/>
                  </a:schemeClr>
                </a:solidFill>
              </a:rPr>
              <a:t>Stationarity</a:t>
            </a:r>
            <a:r>
              <a:rPr lang="en-US" altLang="zh-HK" dirty="0"/>
              <a:t>: From stationary time series to nonstationary time series analysis</a:t>
            </a:r>
          </a:p>
          <a:p>
            <a:r>
              <a:rPr lang="en-US" altLang="zh-HK" dirty="0"/>
              <a:t>2. </a:t>
            </a:r>
            <a:r>
              <a:rPr lang="en-US" altLang="zh-HK" dirty="0">
                <a:solidFill>
                  <a:schemeClr val="bg2">
                    <a:lumMod val="60000"/>
                    <a:lumOff val="40000"/>
                  </a:schemeClr>
                </a:solidFill>
              </a:rPr>
              <a:t>Model</a:t>
            </a:r>
            <a:r>
              <a:rPr lang="en-US" altLang="zh-HK" dirty="0"/>
              <a:t>: AR, MA, ARMA, ARIMA, SARIMA, ARCH, GARCH and their application</a:t>
            </a:r>
          </a:p>
          <a:p>
            <a:endParaRPr lang="en-US" altLang="zh-HK" dirty="0"/>
          </a:p>
          <a:p>
            <a:r>
              <a:rPr lang="en-US" altLang="zh-HK" dirty="0"/>
              <a:t>Topics haven’t explored deeply yet:</a:t>
            </a:r>
          </a:p>
          <a:p>
            <a:r>
              <a:rPr lang="en-US" altLang="zh-HK" dirty="0"/>
              <a:t>The ARMA-GARCH and ARMA-EGARCH models and its application</a:t>
            </a:r>
          </a:p>
          <a:p>
            <a:r>
              <a:rPr lang="en-US" altLang="zh-HK" dirty="0"/>
              <a:t>Linear state-space models and Kalman filtering </a:t>
            </a:r>
          </a:p>
        </p:txBody>
      </p:sp>
    </p:spTree>
    <p:extLst>
      <p:ext uri="{BB962C8B-B14F-4D97-AF65-F5344CB8AC3E}">
        <p14:creationId xmlns:p14="http://schemas.microsoft.com/office/powerpoint/2010/main" val="3274165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97C0-83CC-4513-8ADA-BB9F256A2A38}"/>
              </a:ext>
            </a:extLst>
          </p:cNvPr>
          <p:cNvSpPr>
            <a:spLocks noGrp="1"/>
          </p:cNvSpPr>
          <p:nvPr>
            <p:ph type="ctrTitle"/>
          </p:nvPr>
        </p:nvSpPr>
        <p:spPr>
          <a:xfrm>
            <a:off x="6096000" y="4709096"/>
            <a:ext cx="8788400" cy="1223963"/>
          </a:xfrm>
        </p:spPr>
        <p:txBody>
          <a:bodyPr>
            <a:normAutofit/>
          </a:bodyPr>
          <a:lstStyle/>
          <a:p>
            <a:pPr algn="l"/>
            <a:r>
              <a:rPr lang="en-US" altLang="zh-HK" sz="3600" dirty="0">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t>Supervisor: Dr. LCM</a:t>
            </a:r>
            <a:br>
              <a:rPr lang="en-US" altLang="zh-HK" sz="3600" dirty="0">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br>
            <a:r>
              <a:rPr lang="en-US" altLang="zh-HK" sz="3600" dirty="0">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t>Student: YIN, </a:t>
            </a:r>
            <a:r>
              <a:rPr lang="en-US" altLang="zh-HK" sz="3600" dirty="0" err="1">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t>Zhendong</a:t>
            </a:r>
            <a:endParaRPr lang="en-CA" sz="3600" dirty="0"/>
          </a:p>
        </p:txBody>
      </p:sp>
      <p:sp>
        <p:nvSpPr>
          <p:cNvPr id="3" name="矩形 2">
            <a:extLst>
              <a:ext uri="{FF2B5EF4-FFF2-40B4-BE49-F238E27FC236}">
                <a16:creationId xmlns:a16="http://schemas.microsoft.com/office/drawing/2014/main" id="{C47318B6-3542-3642-B8B0-0F865989D4EE}"/>
              </a:ext>
            </a:extLst>
          </p:cNvPr>
          <p:cNvSpPr/>
          <p:nvPr/>
        </p:nvSpPr>
        <p:spPr>
          <a:xfrm>
            <a:off x="1742356" y="2067785"/>
            <a:ext cx="8980856"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132E57"/>
              </a:buClr>
              <a:buSzPct val="25000"/>
              <a:buFontTx/>
              <a:buNone/>
              <a:tabLst/>
              <a:defRPr/>
            </a:pPr>
            <a:r>
              <a:rPr kumimoji="0" lang="en-US" altLang="zh-HK" sz="5400" b="0" i="0" u="none" strike="noStrike" kern="1200" cap="none" spc="0" normalizeH="0" baseline="0" noProof="0" dirty="0">
                <a:ln>
                  <a:noFill/>
                </a:ln>
                <a:solidFill>
                  <a:srgbClr val="FFFFFF"/>
                </a:solidFill>
                <a:effectLst/>
                <a:uLnTx/>
                <a:uFillTx/>
                <a:latin typeface="Calibri" panose="020F0502020204030204"/>
                <a:ea typeface="+mn-ea"/>
                <a:cs typeface="+mn-cs"/>
                <a:sym typeface="Open Sans"/>
              </a:rPr>
              <a:t>MATH 4999 Regular Meeting V</a:t>
            </a:r>
          </a:p>
        </p:txBody>
      </p:sp>
    </p:spTree>
    <p:extLst>
      <p:ext uri="{BB962C8B-B14F-4D97-AF65-F5344CB8AC3E}">
        <p14:creationId xmlns:p14="http://schemas.microsoft.com/office/powerpoint/2010/main" val="3893615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31</a:t>
            </a:fld>
            <a:endParaRPr lang="en-US"/>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31</a:t>
            </a:fld>
            <a:endParaRPr lang="en-US"/>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8686" y="348015"/>
            <a:ext cx="10515600" cy="369332"/>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defRPr/>
            </a:pPr>
            <a:r>
              <a:rPr lang="en-CA" sz="2000" dirty="0">
                <a:solidFill>
                  <a:srgbClr val="132E57"/>
                </a:solidFill>
                <a:latin typeface="Open Sans Light"/>
              </a:rPr>
              <a:t>Detailed model construction idea &amp; logic</a:t>
            </a: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15139" y="846314"/>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4" name="文字方塊 3">
            <a:extLst>
              <a:ext uri="{FF2B5EF4-FFF2-40B4-BE49-F238E27FC236}">
                <a16:creationId xmlns:a16="http://schemas.microsoft.com/office/drawing/2014/main" id="{D3BD9320-8523-7847-91F4-D374055744D6}"/>
              </a:ext>
            </a:extLst>
          </p:cNvPr>
          <p:cNvSpPr txBox="1"/>
          <p:nvPr/>
        </p:nvSpPr>
        <p:spPr>
          <a:xfrm>
            <a:off x="550985" y="5474677"/>
            <a:ext cx="184731" cy="369332"/>
          </a:xfrm>
          <a:prstGeom prst="rect">
            <a:avLst/>
          </a:prstGeom>
          <a:noFill/>
        </p:spPr>
        <p:txBody>
          <a:bodyPr wrap="none" rtlCol="0">
            <a:spAutoFit/>
          </a:bodyPr>
          <a:lstStyle/>
          <a:p>
            <a:endParaRPr kumimoji="1" lang="zh-HK" altLang="en-US" dirty="0"/>
          </a:p>
        </p:txBody>
      </p:sp>
      <p:sp>
        <p:nvSpPr>
          <p:cNvPr id="9" name="圓角矩形 8">
            <a:extLst>
              <a:ext uri="{FF2B5EF4-FFF2-40B4-BE49-F238E27FC236}">
                <a16:creationId xmlns:a16="http://schemas.microsoft.com/office/drawing/2014/main" id="{E2F6149E-F72B-7445-B983-42E0DB908316}"/>
              </a:ext>
            </a:extLst>
          </p:cNvPr>
          <p:cNvSpPr/>
          <p:nvPr/>
        </p:nvSpPr>
        <p:spPr>
          <a:xfrm>
            <a:off x="550985" y="1013991"/>
            <a:ext cx="2724650" cy="1200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HK" dirty="0"/>
              <a:t>Financial data</a:t>
            </a:r>
            <a:r>
              <a:rPr kumimoji="1" lang="zh-CN" altLang="en-US" dirty="0"/>
              <a:t> </a:t>
            </a:r>
            <a:r>
              <a:rPr kumimoji="1" lang="en-US" altLang="zh-CN" dirty="0"/>
              <a:t>analysis</a:t>
            </a:r>
            <a:endParaRPr kumimoji="1" lang="zh-HK" altLang="en-US" dirty="0"/>
          </a:p>
        </p:txBody>
      </p:sp>
      <p:sp>
        <p:nvSpPr>
          <p:cNvPr id="10" name="圓角矩形 9">
            <a:extLst>
              <a:ext uri="{FF2B5EF4-FFF2-40B4-BE49-F238E27FC236}">
                <a16:creationId xmlns:a16="http://schemas.microsoft.com/office/drawing/2014/main" id="{9BB2446F-AFD1-9545-BCF4-01547BBDA2B3}"/>
              </a:ext>
            </a:extLst>
          </p:cNvPr>
          <p:cNvSpPr/>
          <p:nvPr/>
        </p:nvSpPr>
        <p:spPr>
          <a:xfrm>
            <a:off x="550985" y="2457849"/>
            <a:ext cx="2724650" cy="1200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HK" dirty="0"/>
              <a:t>Model selection</a:t>
            </a:r>
            <a:endParaRPr kumimoji="1" lang="zh-HK" altLang="en-US" dirty="0"/>
          </a:p>
        </p:txBody>
      </p:sp>
      <p:sp>
        <p:nvSpPr>
          <p:cNvPr id="11" name="文字方塊 10">
            <a:extLst>
              <a:ext uri="{FF2B5EF4-FFF2-40B4-BE49-F238E27FC236}">
                <a16:creationId xmlns:a16="http://schemas.microsoft.com/office/drawing/2014/main" id="{9A12C801-EA06-7E48-A041-16D5C22B7091}"/>
              </a:ext>
            </a:extLst>
          </p:cNvPr>
          <p:cNvSpPr txBox="1"/>
          <p:nvPr/>
        </p:nvSpPr>
        <p:spPr>
          <a:xfrm>
            <a:off x="3495554" y="1180618"/>
            <a:ext cx="2634376" cy="646331"/>
          </a:xfrm>
          <a:prstGeom prst="rect">
            <a:avLst/>
          </a:prstGeom>
          <a:noFill/>
        </p:spPr>
        <p:txBody>
          <a:bodyPr wrap="none" rtlCol="0">
            <a:spAutoFit/>
          </a:bodyPr>
          <a:lstStyle/>
          <a:p>
            <a:r>
              <a:rPr kumimoji="1" lang="en-US" altLang="zh-HK" dirty="0"/>
              <a:t>Data choosing</a:t>
            </a:r>
          </a:p>
          <a:p>
            <a:r>
              <a:rPr kumimoji="1" lang="en-US" altLang="zh-HK" dirty="0"/>
              <a:t>Transformation method </a:t>
            </a:r>
            <a:endParaRPr kumimoji="1" lang="zh-HK" altLang="en-US" dirty="0"/>
          </a:p>
        </p:txBody>
      </p:sp>
      <p:sp>
        <p:nvSpPr>
          <p:cNvPr id="12" name="文字方塊 11">
            <a:extLst>
              <a:ext uri="{FF2B5EF4-FFF2-40B4-BE49-F238E27FC236}">
                <a16:creationId xmlns:a16="http://schemas.microsoft.com/office/drawing/2014/main" id="{B8E23DC1-D76F-874F-A3EF-A453320DECAD}"/>
              </a:ext>
            </a:extLst>
          </p:cNvPr>
          <p:cNvSpPr txBox="1"/>
          <p:nvPr/>
        </p:nvSpPr>
        <p:spPr>
          <a:xfrm>
            <a:off x="3495554" y="2652673"/>
            <a:ext cx="4638386" cy="646331"/>
          </a:xfrm>
          <a:prstGeom prst="rect">
            <a:avLst/>
          </a:prstGeom>
          <a:noFill/>
        </p:spPr>
        <p:txBody>
          <a:bodyPr wrap="none" rtlCol="0">
            <a:spAutoFit/>
          </a:bodyPr>
          <a:lstStyle/>
          <a:p>
            <a:r>
              <a:rPr kumimoji="1" lang="en-US" altLang="zh-HK" dirty="0"/>
              <a:t>Based on </a:t>
            </a:r>
            <a:r>
              <a:rPr kumimoji="1" lang="en-US" altLang="zh-HK" dirty="0" err="1"/>
              <a:t>acf</a:t>
            </a:r>
            <a:r>
              <a:rPr kumimoji="1" lang="en-US" altLang="zh-HK" dirty="0"/>
              <a:t> and </a:t>
            </a:r>
            <a:r>
              <a:rPr kumimoji="1" lang="en-US" altLang="zh-HK" dirty="0" err="1"/>
              <a:t>pacf</a:t>
            </a:r>
            <a:endParaRPr kumimoji="1" lang="en-US" altLang="zh-HK" dirty="0"/>
          </a:p>
          <a:p>
            <a:r>
              <a:rPr kumimoji="1" lang="en-US" altLang="zh-HK" dirty="0"/>
              <a:t>We</a:t>
            </a:r>
            <a:r>
              <a:rPr kumimoji="1" lang="zh-CN" altLang="en-US" dirty="0"/>
              <a:t> </a:t>
            </a:r>
            <a:r>
              <a:rPr kumimoji="1" lang="en-US" altLang="zh-CN" dirty="0"/>
              <a:t>observe the possible models candidates</a:t>
            </a:r>
            <a:endParaRPr kumimoji="1" lang="zh-HK" altLang="en-US" dirty="0"/>
          </a:p>
        </p:txBody>
      </p:sp>
      <p:sp>
        <p:nvSpPr>
          <p:cNvPr id="14" name="圓角矩形 13">
            <a:extLst>
              <a:ext uri="{FF2B5EF4-FFF2-40B4-BE49-F238E27FC236}">
                <a16:creationId xmlns:a16="http://schemas.microsoft.com/office/drawing/2014/main" id="{FC8F37D9-3876-244F-AF3B-6D05BB0F95EC}"/>
              </a:ext>
            </a:extLst>
          </p:cNvPr>
          <p:cNvSpPr/>
          <p:nvPr/>
        </p:nvSpPr>
        <p:spPr>
          <a:xfrm>
            <a:off x="550985" y="3901707"/>
            <a:ext cx="2724650" cy="1200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HK" dirty="0"/>
              <a:t>Model fitting</a:t>
            </a:r>
            <a:endParaRPr kumimoji="1" lang="zh-HK" altLang="en-US" dirty="0"/>
          </a:p>
        </p:txBody>
      </p:sp>
      <p:sp>
        <p:nvSpPr>
          <p:cNvPr id="16" name="圓角矩形 15">
            <a:extLst>
              <a:ext uri="{FF2B5EF4-FFF2-40B4-BE49-F238E27FC236}">
                <a16:creationId xmlns:a16="http://schemas.microsoft.com/office/drawing/2014/main" id="{E06C4754-7633-5E40-99EF-63349872DDFE}"/>
              </a:ext>
            </a:extLst>
          </p:cNvPr>
          <p:cNvSpPr/>
          <p:nvPr/>
        </p:nvSpPr>
        <p:spPr>
          <a:xfrm>
            <a:off x="550985" y="5363298"/>
            <a:ext cx="2724650" cy="1200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HK" dirty="0"/>
              <a:t>Residuals checking and testing</a:t>
            </a:r>
            <a:endParaRPr kumimoji="1" lang="zh-HK" altLang="en-US" dirty="0"/>
          </a:p>
        </p:txBody>
      </p:sp>
      <p:sp>
        <p:nvSpPr>
          <p:cNvPr id="17" name="文字方塊 16">
            <a:extLst>
              <a:ext uri="{FF2B5EF4-FFF2-40B4-BE49-F238E27FC236}">
                <a16:creationId xmlns:a16="http://schemas.microsoft.com/office/drawing/2014/main" id="{72C33B41-F1ED-C440-B5F6-0DE4C4BA570D}"/>
              </a:ext>
            </a:extLst>
          </p:cNvPr>
          <p:cNvSpPr txBox="1"/>
          <p:nvPr/>
        </p:nvSpPr>
        <p:spPr>
          <a:xfrm>
            <a:off x="3576577" y="4039565"/>
            <a:ext cx="7532896" cy="646331"/>
          </a:xfrm>
          <a:prstGeom prst="rect">
            <a:avLst/>
          </a:prstGeom>
          <a:noFill/>
        </p:spPr>
        <p:txBody>
          <a:bodyPr wrap="none" rtlCol="0">
            <a:spAutoFit/>
          </a:bodyPr>
          <a:lstStyle/>
          <a:p>
            <a:r>
              <a:rPr kumimoji="1" lang="en-US" altLang="zh-HK" dirty="0"/>
              <a:t>Fitting each model to the data, check the effectiveness with AIC BIC </a:t>
            </a:r>
            <a:r>
              <a:rPr kumimoji="1" lang="en-US" altLang="zh-HK" dirty="0" err="1"/>
              <a:t>AICc</a:t>
            </a:r>
            <a:endParaRPr kumimoji="1" lang="en-US" altLang="zh-HK" dirty="0"/>
          </a:p>
          <a:p>
            <a:r>
              <a:rPr kumimoji="1" lang="en-US" altLang="zh-HK" dirty="0"/>
              <a:t>Step by step, changing variables of the model one at each time</a:t>
            </a:r>
            <a:endParaRPr kumimoji="1" lang="zh-HK" altLang="en-US" dirty="0"/>
          </a:p>
        </p:txBody>
      </p:sp>
      <p:sp>
        <p:nvSpPr>
          <p:cNvPr id="18" name="文字方塊 17">
            <a:extLst>
              <a:ext uri="{FF2B5EF4-FFF2-40B4-BE49-F238E27FC236}">
                <a16:creationId xmlns:a16="http://schemas.microsoft.com/office/drawing/2014/main" id="{42233C3B-94DE-7F4D-B429-FA17BF3711CD}"/>
              </a:ext>
            </a:extLst>
          </p:cNvPr>
          <p:cNvSpPr txBox="1"/>
          <p:nvPr/>
        </p:nvSpPr>
        <p:spPr>
          <a:xfrm>
            <a:off x="3576577" y="5492716"/>
            <a:ext cx="7859210" cy="923330"/>
          </a:xfrm>
          <a:prstGeom prst="rect">
            <a:avLst/>
          </a:prstGeom>
          <a:noFill/>
        </p:spPr>
        <p:txBody>
          <a:bodyPr wrap="square" rtlCol="0">
            <a:spAutoFit/>
          </a:bodyPr>
          <a:lstStyle/>
          <a:p>
            <a:r>
              <a:rPr kumimoji="1" lang="en-US" altLang="zh-HK" dirty="0"/>
              <a:t>By checking</a:t>
            </a:r>
            <a:r>
              <a:rPr kumimoji="1" lang="zh-CN" altLang="en-US" dirty="0"/>
              <a:t> </a:t>
            </a:r>
            <a:r>
              <a:rPr kumimoji="1" lang="en-US" altLang="zh-CN" dirty="0"/>
              <a:t>residuals,</a:t>
            </a:r>
            <a:r>
              <a:rPr kumimoji="1" lang="zh-CN" altLang="en-US" dirty="0"/>
              <a:t> </a:t>
            </a:r>
            <a:r>
              <a:rPr kumimoji="1" lang="en-US" altLang="zh-CN" dirty="0"/>
              <a:t>in another word, whether the error term is white noise, to test the effectiveness of the model and by comparison, determine the best model</a:t>
            </a:r>
          </a:p>
        </p:txBody>
      </p:sp>
    </p:spTree>
    <p:extLst>
      <p:ext uri="{BB962C8B-B14F-4D97-AF65-F5344CB8AC3E}">
        <p14:creationId xmlns:p14="http://schemas.microsoft.com/office/powerpoint/2010/main" val="4127207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32</a:t>
            </a:fld>
            <a:endParaRPr lang="en-US"/>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32</a:t>
            </a:fld>
            <a:endParaRPr lang="en-US"/>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8686" y="348015"/>
            <a:ext cx="10515600" cy="369332"/>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defRPr/>
            </a:pPr>
            <a:r>
              <a:rPr lang="en-CA" sz="2000" dirty="0">
                <a:solidFill>
                  <a:srgbClr val="132E57"/>
                </a:solidFill>
                <a:latin typeface="Open Sans Light"/>
              </a:rPr>
              <a:t>Detailed model construction idea &amp; logic</a:t>
            </a: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15139" y="846314"/>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4" name="文字方塊 3">
            <a:extLst>
              <a:ext uri="{FF2B5EF4-FFF2-40B4-BE49-F238E27FC236}">
                <a16:creationId xmlns:a16="http://schemas.microsoft.com/office/drawing/2014/main" id="{D3BD9320-8523-7847-91F4-D374055744D6}"/>
              </a:ext>
            </a:extLst>
          </p:cNvPr>
          <p:cNvSpPr txBox="1"/>
          <p:nvPr/>
        </p:nvSpPr>
        <p:spPr>
          <a:xfrm>
            <a:off x="550985" y="5474677"/>
            <a:ext cx="184731" cy="369332"/>
          </a:xfrm>
          <a:prstGeom prst="rect">
            <a:avLst/>
          </a:prstGeom>
          <a:noFill/>
        </p:spPr>
        <p:txBody>
          <a:bodyPr wrap="none" rtlCol="0">
            <a:spAutoFit/>
          </a:bodyPr>
          <a:lstStyle/>
          <a:p>
            <a:endParaRPr kumimoji="1" lang="zh-HK" altLang="en-US" dirty="0"/>
          </a:p>
        </p:txBody>
      </p:sp>
      <p:sp>
        <p:nvSpPr>
          <p:cNvPr id="9" name="圓角矩形 8">
            <a:extLst>
              <a:ext uri="{FF2B5EF4-FFF2-40B4-BE49-F238E27FC236}">
                <a16:creationId xmlns:a16="http://schemas.microsoft.com/office/drawing/2014/main" id="{3A6257E3-71DE-FD41-96AE-0C30C87CA943}"/>
              </a:ext>
            </a:extLst>
          </p:cNvPr>
          <p:cNvSpPr/>
          <p:nvPr/>
        </p:nvSpPr>
        <p:spPr>
          <a:xfrm>
            <a:off x="550985" y="1013991"/>
            <a:ext cx="2724650" cy="1200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HK" dirty="0"/>
              <a:t>Topic 1: Financial data</a:t>
            </a:r>
            <a:r>
              <a:rPr kumimoji="1" lang="zh-CN" altLang="en-US" dirty="0"/>
              <a:t> </a:t>
            </a:r>
            <a:r>
              <a:rPr kumimoji="1" lang="en-US" altLang="zh-CN" dirty="0"/>
              <a:t>analysis</a:t>
            </a:r>
            <a:endParaRPr kumimoji="1" lang="zh-HK" altLang="en-US" dirty="0"/>
          </a:p>
        </p:txBody>
      </p:sp>
      <p:sp>
        <p:nvSpPr>
          <p:cNvPr id="10" name="文字方塊 9">
            <a:extLst>
              <a:ext uri="{FF2B5EF4-FFF2-40B4-BE49-F238E27FC236}">
                <a16:creationId xmlns:a16="http://schemas.microsoft.com/office/drawing/2014/main" id="{9E5F8675-76F7-7B43-91E9-00FA72BA0AD4}"/>
              </a:ext>
            </a:extLst>
          </p:cNvPr>
          <p:cNvSpPr txBox="1"/>
          <p:nvPr/>
        </p:nvSpPr>
        <p:spPr>
          <a:xfrm>
            <a:off x="3426107" y="1013991"/>
            <a:ext cx="1304909" cy="1200329"/>
          </a:xfrm>
          <a:prstGeom prst="rect">
            <a:avLst/>
          </a:prstGeom>
          <a:noFill/>
        </p:spPr>
        <p:txBody>
          <a:bodyPr wrap="none" rtlCol="0">
            <a:spAutoFit/>
          </a:bodyPr>
          <a:lstStyle/>
          <a:p>
            <a:r>
              <a:rPr kumimoji="1" lang="en-US" altLang="zh-HK" dirty="0"/>
              <a:t>3 options:</a:t>
            </a:r>
          </a:p>
          <a:p>
            <a:r>
              <a:rPr kumimoji="1" lang="en-US" altLang="zh-HK" dirty="0"/>
              <a:t>Price</a:t>
            </a:r>
            <a:r>
              <a:rPr kumimoji="1" lang="zh-CN" altLang="en-US" dirty="0"/>
              <a:t> </a:t>
            </a:r>
            <a:endParaRPr kumimoji="1" lang="en-US" altLang="zh-HK" dirty="0"/>
          </a:p>
          <a:p>
            <a:r>
              <a:rPr kumimoji="1" lang="en-US" altLang="zh-HK" dirty="0"/>
              <a:t>Return </a:t>
            </a:r>
          </a:p>
          <a:p>
            <a:r>
              <a:rPr kumimoji="1" lang="en-US" altLang="zh-HK" dirty="0"/>
              <a:t>Log return</a:t>
            </a:r>
            <a:r>
              <a:rPr kumimoji="1" lang="zh-CN" altLang="en-US" dirty="0"/>
              <a:t> </a:t>
            </a:r>
            <a:endParaRPr kumimoji="1" lang="zh-HK" altLang="en-US" dirty="0"/>
          </a:p>
        </p:txBody>
      </p:sp>
      <p:sp>
        <p:nvSpPr>
          <p:cNvPr id="11" name="文字方塊 10">
            <a:extLst>
              <a:ext uri="{FF2B5EF4-FFF2-40B4-BE49-F238E27FC236}">
                <a16:creationId xmlns:a16="http://schemas.microsoft.com/office/drawing/2014/main" id="{817D2B66-60CA-7D47-85B0-DCBA18A37F5F}"/>
              </a:ext>
            </a:extLst>
          </p:cNvPr>
          <p:cNvSpPr txBox="1"/>
          <p:nvPr/>
        </p:nvSpPr>
        <p:spPr>
          <a:xfrm>
            <a:off x="5266486" y="1013991"/>
            <a:ext cx="4845685" cy="1200329"/>
          </a:xfrm>
          <a:prstGeom prst="rect">
            <a:avLst/>
          </a:prstGeom>
          <a:noFill/>
        </p:spPr>
        <p:txBody>
          <a:bodyPr wrap="none" rtlCol="0">
            <a:spAutoFit/>
          </a:bodyPr>
          <a:lstStyle/>
          <a:p>
            <a:r>
              <a:rPr kumimoji="1" lang="en-US" altLang="zh-HK" dirty="0"/>
              <a:t>Difference between each: Stationarity</a:t>
            </a:r>
          </a:p>
          <a:p>
            <a:r>
              <a:rPr kumimoji="1" lang="en-US" altLang="zh-HK" dirty="0"/>
              <a:t>Weak stationarity</a:t>
            </a:r>
            <a:r>
              <a:rPr kumimoji="1" lang="zh-CN" altLang="en-US" dirty="0"/>
              <a:t>（</a:t>
            </a:r>
            <a:r>
              <a:rPr kumimoji="1" lang="en-US" altLang="zh-CN" dirty="0"/>
              <a:t>upper trend, seasonality</a:t>
            </a:r>
            <a:r>
              <a:rPr kumimoji="1" lang="zh-CN" altLang="en-US" dirty="0"/>
              <a:t>）</a:t>
            </a:r>
            <a:endParaRPr kumimoji="1" lang="en-US" altLang="zh-HK" dirty="0"/>
          </a:p>
          <a:p>
            <a:r>
              <a:rPr kumimoji="1" lang="en-US" altLang="zh-HK" dirty="0"/>
              <a:t>Moderate stationarity</a:t>
            </a:r>
          </a:p>
          <a:p>
            <a:r>
              <a:rPr kumimoji="1" lang="en-US" altLang="zh-HK" dirty="0"/>
              <a:t>Strong stationarity</a:t>
            </a:r>
            <a:endParaRPr kumimoji="1" lang="zh-HK" altLang="en-US" dirty="0"/>
          </a:p>
        </p:txBody>
      </p:sp>
      <p:pic>
        <p:nvPicPr>
          <p:cNvPr id="12" name="圖片 11">
            <a:extLst>
              <a:ext uri="{FF2B5EF4-FFF2-40B4-BE49-F238E27FC236}">
                <a16:creationId xmlns:a16="http://schemas.microsoft.com/office/drawing/2014/main" id="{8D3C2CB0-CE96-4D40-8FAD-E5E8EA3A0948}"/>
              </a:ext>
            </a:extLst>
          </p:cNvPr>
          <p:cNvPicPr>
            <a:picLocks noChangeAspect="1"/>
          </p:cNvPicPr>
          <p:nvPr/>
        </p:nvPicPr>
        <p:blipFill>
          <a:blip r:embed="rId3"/>
          <a:stretch>
            <a:fillRect/>
          </a:stretch>
        </p:blipFill>
        <p:spPr>
          <a:xfrm>
            <a:off x="145319" y="2227949"/>
            <a:ext cx="6229146" cy="3327900"/>
          </a:xfrm>
          <a:prstGeom prst="rect">
            <a:avLst/>
          </a:prstGeom>
        </p:spPr>
      </p:pic>
      <p:sp>
        <p:nvSpPr>
          <p:cNvPr id="13" name="文字方塊 12">
            <a:extLst>
              <a:ext uri="{FF2B5EF4-FFF2-40B4-BE49-F238E27FC236}">
                <a16:creationId xmlns:a16="http://schemas.microsoft.com/office/drawing/2014/main" id="{0261EBD2-58A5-1F43-9987-7FC3362871BB}"/>
              </a:ext>
            </a:extLst>
          </p:cNvPr>
          <p:cNvSpPr txBox="1"/>
          <p:nvPr/>
        </p:nvSpPr>
        <p:spPr>
          <a:xfrm>
            <a:off x="6782765" y="2939970"/>
            <a:ext cx="2481513" cy="369332"/>
          </a:xfrm>
          <a:prstGeom prst="rect">
            <a:avLst/>
          </a:prstGeom>
          <a:noFill/>
        </p:spPr>
        <p:txBody>
          <a:bodyPr wrap="none" rtlCol="0">
            <a:spAutoFit/>
          </a:bodyPr>
          <a:lstStyle/>
          <a:p>
            <a:r>
              <a:rPr kumimoji="1" lang="en-US" altLang="zh-HK" dirty="0"/>
              <a:t>Return = (Pt-Pt-1)/Pt-1</a:t>
            </a:r>
            <a:endParaRPr kumimoji="1" lang="zh-HK" altLang="en-US" dirty="0"/>
          </a:p>
        </p:txBody>
      </p:sp>
      <p:sp>
        <p:nvSpPr>
          <p:cNvPr id="14" name="文字方塊 13">
            <a:extLst>
              <a:ext uri="{FF2B5EF4-FFF2-40B4-BE49-F238E27FC236}">
                <a16:creationId xmlns:a16="http://schemas.microsoft.com/office/drawing/2014/main" id="{BB19ECF0-75A2-DE41-B38C-6B0BF9D3260D}"/>
              </a:ext>
            </a:extLst>
          </p:cNvPr>
          <p:cNvSpPr txBox="1"/>
          <p:nvPr/>
        </p:nvSpPr>
        <p:spPr>
          <a:xfrm>
            <a:off x="6782765" y="3431894"/>
            <a:ext cx="2561727" cy="369332"/>
          </a:xfrm>
          <a:prstGeom prst="rect">
            <a:avLst/>
          </a:prstGeom>
          <a:noFill/>
        </p:spPr>
        <p:txBody>
          <a:bodyPr wrap="none" rtlCol="0">
            <a:spAutoFit/>
          </a:bodyPr>
          <a:lstStyle/>
          <a:p>
            <a:r>
              <a:rPr kumimoji="1" lang="en-US" altLang="zh-HK" dirty="0"/>
              <a:t>Log return = ln(Pt/Pt-1)</a:t>
            </a:r>
            <a:endParaRPr kumimoji="1" lang="zh-HK" altLang="en-US" dirty="0"/>
          </a:p>
        </p:txBody>
      </p:sp>
    </p:spTree>
    <p:extLst>
      <p:ext uri="{BB962C8B-B14F-4D97-AF65-F5344CB8AC3E}">
        <p14:creationId xmlns:p14="http://schemas.microsoft.com/office/powerpoint/2010/main" val="3637109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33</a:t>
            </a:fld>
            <a:endParaRPr lang="en-US"/>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33</a:t>
            </a:fld>
            <a:endParaRPr lang="en-US"/>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8686" y="348015"/>
            <a:ext cx="10515600" cy="369332"/>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defRPr/>
            </a:pPr>
            <a:r>
              <a:rPr lang="en-CA" sz="2000" dirty="0">
                <a:solidFill>
                  <a:srgbClr val="132E57"/>
                </a:solidFill>
                <a:latin typeface="Open Sans Light"/>
              </a:rPr>
              <a:t>Detailed model construction idea &amp; logic</a:t>
            </a: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15139" y="846314"/>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4" name="文字方塊 3">
            <a:extLst>
              <a:ext uri="{FF2B5EF4-FFF2-40B4-BE49-F238E27FC236}">
                <a16:creationId xmlns:a16="http://schemas.microsoft.com/office/drawing/2014/main" id="{D3BD9320-8523-7847-91F4-D374055744D6}"/>
              </a:ext>
            </a:extLst>
          </p:cNvPr>
          <p:cNvSpPr txBox="1"/>
          <p:nvPr/>
        </p:nvSpPr>
        <p:spPr>
          <a:xfrm>
            <a:off x="550985" y="5474677"/>
            <a:ext cx="184731" cy="369332"/>
          </a:xfrm>
          <a:prstGeom prst="rect">
            <a:avLst/>
          </a:prstGeom>
          <a:noFill/>
        </p:spPr>
        <p:txBody>
          <a:bodyPr wrap="none" rtlCol="0">
            <a:spAutoFit/>
          </a:bodyPr>
          <a:lstStyle/>
          <a:p>
            <a:endParaRPr kumimoji="1" lang="zh-HK" altLang="en-US" dirty="0"/>
          </a:p>
        </p:txBody>
      </p:sp>
      <p:sp>
        <p:nvSpPr>
          <p:cNvPr id="14" name="圓角矩形 13">
            <a:extLst>
              <a:ext uri="{FF2B5EF4-FFF2-40B4-BE49-F238E27FC236}">
                <a16:creationId xmlns:a16="http://schemas.microsoft.com/office/drawing/2014/main" id="{D9CDEAC0-D2F5-DC42-98BE-25CC27B91955}"/>
              </a:ext>
            </a:extLst>
          </p:cNvPr>
          <p:cNvSpPr/>
          <p:nvPr/>
        </p:nvSpPr>
        <p:spPr>
          <a:xfrm>
            <a:off x="550985" y="1013991"/>
            <a:ext cx="2724650" cy="1200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HK" dirty="0"/>
              <a:t>Topic 2 : Model selection</a:t>
            </a:r>
            <a:endParaRPr kumimoji="1" lang="zh-HK" altLang="en-US" dirty="0"/>
          </a:p>
        </p:txBody>
      </p:sp>
      <p:pic>
        <p:nvPicPr>
          <p:cNvPr id="13" name="圖片 12" descr="一張含有 文字 的圖片&#10;&#10;自動產生的描述">
            <a:extLst>
              <a:ext uri="{FF2B5EF4-FFF2-40B4-BE49-F238E27FC236}">
                <a16:creationId xmlns:a16="http://schemas.microsoft.com/office/drawing/2014/main" id="{6F9754F7-06BF-5B4C-8CD4-CDC4F4ACA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053" y="2602349"/>
            <a:ext cx="6412368" cy="1590469"/>
          </a:xfrm>
          <a:prstGeom prst="rect">
            <a:avLst/>
          </a:prstGeom>
        </p:spPr>
      </p:pic>
      <p:pic>
        <p:nvPicPr>
          <p:cNvPr id="16" name="圖片 15" descr="一張含有 文字 的圖片&#10;&#10;自動產生的描述">
            <a:extLst>
              <a:ext uri="{FF2B5EF4-FFF2-40B4-BE49-F238E27FC236}">
                <a16:creationId xmlns:a16="http://schemas.microsoft.com/office/drawing/2014/main" id="{4AAA331A-FE5D-824A-9CC2-A76F8C1250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4052" y="4313293"/>
            <a:ext cx="6157725" cy="2282605"/>
          </a:xfrm>
          <a:prstGeom prst="rect">
            <a:avLst/>
          </a:prstGeom>
        </p:spPr>
      </p:pic>
      <p:pic>
        <p:nvPicPr>
          <p:cNvPr id="18" name="圖片 17" descr="一張含有 文字 的圖片&#10;&#10;自動產生的描述">
            <a:extLst>
              <a:ext uri="{FF2B5EF4-FFF2-40B4-BE49-F238E27FC236}">
                <a16:creationId xmlns:a16="http://schemas.microsoft.com/office/drawing/2014/main" id="{D6F3B3D5-1C55-FA46-AA89-465A5740BA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4052" y="80140"/>
            <a:ext cx="6029117" cy="2522209"/>
          </a:xfrm>
          <a:prstGeom prst="rect">
            <a:avLst/>
          </a:prstGeom>
        </p:spPr>
      </p:pic>
      <p:sp>
        <p:nvSpPr>
          <p:cNvPr id="19" name="文字方塊 18">
            <a:extLst>
              <a:ext uri="{FF2B5EF4-FFF2-40B4-BE49-F238E27FC236}">
                <a16:creationId xmlns:a16="http://schemas.microsoft.com/office/drawing/2014/main" id="{9890C740-67D8-3644-8DE1-BA0F392645AC}"/>
              </a:ext>
            </a:extLst>
          </p:cNvPr>
          <p:cNvSpPr txBox="1"/>
          <p:nvPr/>
        </p:nvSpPr>
        <p:spPr>
          <a:xfrm>
            <a:off x="540446" y="2358847"/>
            <a:ext cx="888385" cy="1200329"/>
          </a:xfrm>
          <a:prstGeom prst="rect">
            <a:avLst/>
          </a:prstGeom>
          <a:noFill/>
        </p:spPr>
        <p:txBody>
          <a:bodyPr wrap="none" rtlCol="0">
            <a:spAutoFit/>
          </a:bodyPr>
          <a:lstStyle/>
          <a:p>
            <a:r>
              <a:rPr kumimoji="1" lang="en-US" altLang="zh-HK" dirty="0"/>
              <a:t>AR</a:t>
            </a:r>
          </a:p>
          <a:p>
            <a:r>
              <a:rPr kumimoji="1" lang="en-US" altLang="zh-HK" dirty="0"/>
              <a:t>MA</a:t>
            </a:r>
          </a:p>
          <a:p>
            <a:r>
              <a:rPr kumimoji="1" lang="en-US" altLang="zh-HK" dirty="0"/>
              <a:t>ARMA</a:t>
            </a:r>
          </a:p>
          <a:p>
            <a:r>
              <a:rPr kumimoji="1" lang="en-US" altLang="zh-HK" dirty="0"/>
              <a:t>ARIMA</a:t>
            </a:r>
            <a:endParaRPr kumimoji="1" lang="zh-HK" altLang="en-US" dirty="0"/>
          </a:p>
        </p:txBody>
      </p:sp>
      <p:sp>
        <p:nvSpPr>
          <p:cNvPr id="22" name="文字方塊 21">
            <a:extLst>
              <a:ext uri="{FF2B5EF4-FFF2-40B4-BE49-F238E27FC236}">
                <a16:creationId xmlns:a16="http://schemas.microsoft.com/office/drawing/2014/main" id="{B494FD7A-13B0-E04E-8A1F-3BC5E38E8CFA}"/>
              </a:ext>
            </a:extLst>
          </p:cNvPr>
          <p:cNvSpPr txBox="1"/>
          <p:nvPr/>
        </p:nvSpPr>
        <p:spPr>
          <a:xfrm>
            <a:off x="540446" y="3519048"/>
            <a:ext cx="2519023" cy="369332"/>
          </a:xfrm>
          <a:prstGeom prst="rect">
            <a:avLst/>
          </a:prstGeom>
          <a:noFill/>
        </p:spPr>
        <p:txBody>
          <a:bodyPr wrap="none" rtlCol="0">
            <a:spAutoFit/>
          </a:bodyPr>
          <a:lstStyle/>
          <a:p>
            <a:r>
              <a:rPr kumimoji="1" lang="en-US" altLang="zh-HK" dirty="0"/>
              <a:t>Reference: ACF &amp; PACF</a:t>
            </a:r>
            <a:endParaRPr kumimoji="1" lang="zh-HK" altLang="en-US" dirty="0"/>
          </a:p>
        </p:txBody>
      </p:sp>
      <p:pic>
        <p:nvPicPr>
          <p:cNvPr id="24" name="圖片 23" descr="一張含有 文字 的圖片&#10;&#10;自動產生的描述">
            <a:extLst>
              <a:ext uri="{FF2B5EF4-FFF2-40B4-BE49-F238E27FC236}">
                <a16:creationId xmlns:a16="http://schemas.microsoft.com/office/drawing/2014/main" id="{25FDACAE-6E6D-0844-AE3E-80A9885939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350" y="3888380"/>
            <a:ext cx="2260071" cy="1106816"/>
          </a:xfrm>
          <a:prstGeom prst="rect">
            <a:avLst/>
          </a:prstGeom>
        </p:spPr>
      </p:pic>
      <p:sp>
        <p:nvSpPr>
          <p:cNvPr id="30" name="文字方塊 29">
            <a:extLst>
              <a:ext uri="{FF2B5EF4-FFF2-40B4-BE49-F238E27FC236}">
                <a16:creationId xmlns:a16="http://schemas.microsoft.com/office/drawing/2014/main" id="{D8E490FA-3A13-A444-B320-8329634B05A8}"/>
              </a:ext>
            </a:extLst>
          </p:cNvPr>
          <p:cNvSpPr txBox="1"/>
          <p:nvPr/>
        </p:nvSpPr>
        <p:spPr>
          <a:xfrm>
            <a:off x="643350" y="5189983"/>
            <a:ext cx="3264362" cy="938719"/>
          </a:xfrm>
          <a:prstGeom prst="rect">
            <a:avLst/>
          </a:prstGeom>
          <a:noFill/>
        </p:spPr>
        <p:txBody>
          <a:bodyPr wrap="square" rtlCol="0">
            <a:spAutoFit/>
          </a:bodyPr>
          <a:lstStyle/>
          <a:p>
            <a:r>
              <a:rPr kumimoji="1" lang="en-US" altLang="zh-HK" sz="1100" dirty="0"/>
              <a:t>PACF: </a:t>
            </a:r>
            <a:r>
              <a:rPr lang="en-US" altLang="zh-HK" sz="1100" dirty="0"/>
              <a:t>is the partial correlation coefficient between </a:t>
            </a:r>
            <a:r>
              <a:rPr lang="en-US" altLang="zh-HK" sz="1100" dirty="0" err="1"/>
              <a:t>xt</a:t>
            </a:r>
            <a:r>
              <a:rPr lang="en-US" altLang="zh-HK" sz="1100" dirty="0"/>
              <a:t> and </a:t>
            </a:r>
            <a:r>
              <a:rPr lang="en-US" altLang="zh-HK" sz="1100" dirty="0" err="1"/>
              <a:t>xt</a:t>
            </a:r>
            <a:r>
              <a:rPr lang="en-US" altLang="zh-HK" sz="1100" dirty="0"/>
              <a:t>−h adjusted for xt−1,...,xt−h+1. It does not depend on t and is denoted by </a:t>
            </a:r>
            <a:r>
              <a:rPr lang="el-GR" altLang="zh-HK" sz="1100" dirty="0"/>
              <a:t>ρ</a:t>
            </a:r>
            <a:r>
              <a:rPr lang="en-US" altLang="zh-HK" sz="1100" dirty="0"/>
              <a:t>h·1,...,h−1. </a:t>
            </a:r>
          </a:p>
          <a:p>
            <a:endParaRPr kumimoji="1" lang="zh-HK" altLang="en-US" sz="1100" dirty="0"/>
          </a:p>
        </p:txBody>
      </p:sp>
    </p:spTree>
    <p:extLst>
      <p:ext uri="{BB962C8B-B14F-4D97-AF65-F5344CB8AC3E}">
        <p14:creationId xmlns:p14="http://schemas.microsoft.com/office/powerpoint/2010/main" val="643794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34</a:t>
            </a:fld>
            <a:endParaRPr lang="en-US"/>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34</a:t>
            </a:fld>
            <a:endParaRPr lang="en-US"/>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8686" y="348015"/>
            <a:ext cx="10515600" cy="369332"/>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defRPr/>
            </a:pPr>
            <a:r>
              <a:rPr lang="en-CA" sz="2000" dirty="0">
                <a:solidFill>
                  <a:srgbClr val="132E57"/>
                </a:solidFill>
                <a:latin typeface="Open Sans Light"/>
              </a:rPr>
              <a:t>Detailed model construction idea &amp; logic</a:t>
            </a: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15139" y="846314"/>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4" name="文字方塊 3">
            <a:extLst>
              <a:ext uri="{FF2B5EF4-FFF2-40B4-BE49-F238E27FC236}">
                <a16:creationId xmlns:a16="http://schemas.microsoft.com/office/drawing/2014/main" id="{D3BD9320-8523-7847-91F4-D374055744D6}"/>
              </a:ext>
            </a:extLst>
          </p:cNvPr>
          <p:cNvSpPr txBox="1"/>
          <p:nvPr/>
        </p:nvSpPr>
        <p:spPr>
          <a:xfrm>
            <a:off x="550985" y="5474677"/>
            <a:ext cx="184731" cy="369332"/>
          </a:xfrm>
          <a:prstGeom prst="rect">
            <a:avLst/>
          </a:prstGeom>
          <a:noFill/>
        </p:spPr>
        <p:txBody>
          <a:bodyPr wrap="none" rtlCol="0">
            <a:spAutoFit/>
          </a:bodyPr>
          <a:lstStyle/>
          <a:p>
            <a:endParaRPr kumimoji="1" lang="zh-HK" altLang="en-US" dirty="0"/>
          </a:p>
        </p:txBody>
      </p:sp>
      <p:sp>
        <p:nvSpPr>
          <p:cNvPr id="14" name="圓角矩形 13">
            <a:extLst>
              <a:ext uri="{FF2B5EF4-FFF2-40B4-BE49-F238E27FC236}">
                <a16:creationId xmlns:a16="http://schemas.microsoft.com/office/drawing/2014/main" id="{D9CDEAC0-D2F5-DC42-98BE-25CC27B91955}"/>
              </a:ext>
            </a:extLst>
          </p:cNvPr>
          <p:cNvSpPr/>
          <p:nvPr/>
        </p:nvSpPr>
        <p:spPr>
          <a:xfrm>
            <a:off x="550985" y="1013991"/>
            <a:ext cx="2724650" cy="1200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HK" dirty="0"/>
              <a:t>Topic 2 : Model selection</a:t>
            </a:r>
            <a:endParaRPr kumimoji="1" lang="zh-HK" altLang="en-US" dirty="0"/>
          </a:p>
        </p:txBody>
      </p:sp>
      <p:sp>
        <p:nvSpPr>
          <p:cNvPr id="19" name="文字方塊 18">
            <a:extLst>
              <a:ext uri="{FF2B5EF4-FFF2-40B4-BE49-F238E27FC236}">
                <a16:creationId xmlns:a16="http://schemas.microsoft.com/office/drawing/2014/main" id="{9890C740-67D8-3644-8DE1-BA0F392645AC}"/>
              </a:ext>
            </a:extLst>
          </p:cNvPr>
          <p:cNvSpPr txBox="1"/>
          <p:nvPr/>
        </p:nvSpPr>
        <p:spPr>
          <a:xfrm>
            <a:off x="540446" y="2358847"/>
            <a:ext cx="888385" cy="1200329"/>
          </a:xfrm>
          <a:prstGeom prst="rect">
            <a:avLst/>
          </a:prstGeom>
          <a:noFill/>
        </p:spPr>
        <p:txBody>
          <a:bodyPr wrap="none" rtlCol="0">
            <a:spAutoFit/>
          </a:bodyPr>
          <a:lstStyle/>
          <a:p>
            <a:r>
              <a:rPr kumimoji="1" lang="en-US" altLang="zh-HK" dirty="0"/>
              <a:t>AR</a:t>
            </a:r>
          </a:p>
          <a:p>
            <a:r>
              <a:rPr kumimoji="1" lang="en-US" altLang="zh-HK" dirty="0"/>
              <a:t>MA</a:t>
            </a:r>
          </a:p>
          <a:p>
            <a:r>
              <a:rPr kumimoji="1" lang="en-US" altLang="zh-HK" dirty="0"/>
              <a:t>ARMA</a:t>
            </a:r>
          </a:p>
          <a:p>
            <a:r>
              <a:rPr kumimoji="1" lang="en-US" altLang="zh-HK" dirty="0"/>
              <a:t>ARIMA</a:t>
            </a:r>
            <a:endParaRPr kumimoji="1" lang="zh-HK" altLang="en-US" dirty="0"/>
          </a:p>
        </p:txBody>
      </p:sp>
      <p:sp>
        <p:nvSpPr>
          <p:cNvPr id="22" name="文字方塊 21">
            <a:extLst>
              <a:ext uri="{FF2B5EF4-FFF2-40B4-BE49-F238E27FC236}">
                <a16:creationId xmlns:a16="http://schemas.microsoft.com/office/drawing/2014/main" id="{B494FD7A-13B0-E04E-8A1F-3BC5E38E8CFA}"/>
              </a:ext>
            </a:extLst>
          </p:cNvPr>
          <p:cNvSpPr txBox="1"/>
          <p:nvPr/>
        </p:nvSpPr>
        <p:spPr>
          <a:xfrm>
            <a:off x="540446" y="3519048"/>
            <a:ext cx="2519023" cy="369332"/>
          </a:xfrm>
          <a:prstGeom prst="rect">
            <a:avLst/>
          </a:prstGeom>
          <a:noFill/>
        </p:spPr>
        <p:txBody>
          <a:bodyPr wrap="none" rtlCol="0">
            <a:spAutoFit/>
          </a:bodyPr>
          <a:lstStyle/>
          <a:p>
            <a:r>
              <a:rPr kumimoji="1" lang="en-US" altLang="zh-HK" dirty="0"/>
              <a:t>Reference: ACF &amp; PACF</a:t>
            </a:r>
            <a:endParaRPr kumimoji="1" lang="zh-HK" altLang="en-US" dirty="0"/>
          </a:p>
        </p:txBody>
      </p:sp>
      <p:pic>
        <p:nvPicPr>
          <p:cNvPr id="24" name="圖片 23" descr="一張含有 文字 的圖片&#10;&#10;自動產生的描述">
            <a:extLst>
              <a:ext uri="{FF2B5EF4-FFF2-40B4-BE49-F238E27FC236}">
                <a16:creationId xmlns:a16="http://schemas.microsoft.com/office/drawing/2014/main" id="{25FDACAE-6E6D-0844-AE3E-80A988593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350" y="3888380"/>
            <a:ext cx="2260071" cy="1106816"/>
          </a:xfrm>
          <a:prstGeom prst="rect">
            <a:avLst/>
          </a:prstGeom>
        </p:spPr>
      </p:pic>
      <p:pic>
        <p:nvPicPr>
          <p:cNvPr id="15" name="圖片 14">
            <a:extLst>
              <a:ext uri="{FF2B5EF4-FFF2-40B4-BE49-F238E27FC236}">
                <a16:creationId xmlns:a16="http://schemas.microsoft.com/office/drawing/2014/main" id="{121CF5DC-6B0F-244B-81FD-621E23BBA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7911" y="72992"/>
            <a:ext cx="3522689" cy="2722078"/>
          </a:xfrm>
          <a:prstGeom prst="rect">
            <a:avLst/>
          </a:prstGeom>
        </p:spPr>
      </p:pic>
      <p:sp>
        <p:nvSpPr>
          <p:cNvPr id="9" name="文字方塊 8">
            <a:extLst>
              <a:ext uri="{FF2B5EF4-FFF2-40B4-BE49-F238E27FC236}">
                <a16:creationId xmlns:a16="http://schemas.microsoft.com/office/drawing/2014/main" id="{53233F49-92ED-6440-94E7-D08D169AC7DE}"/>
              </a:ext>
            </a:extLst>
          </p:cNvPr>
          <p:cNvSpPr txBox="1"/>
          <p:nvPr/>
        </p:nvSpPr>
        <p:spPr>
          <a:xfrm>
            <a:off x="254342" y="4309917"/>
            <a:ext cx="572208" cy="276999"/>
          </a:xfrm>
          <a:prstGeom prst="rect">
            <a:avLst/>
          </a:prstGeom>
          <a:noFill/>
        </p:spPr>
        <p:txBody>
          <a:bodyPr wrap="square" rtlCol="0">
            <a:spAutoFit/>
          </a:bodyPr>
          <a:lstStyle/>
          <a:p>
            <a:r>
              <a:rPr kumimoji="1" lang="en-US" altLang="zh-HK" sz="1200" dirty="0"/>
              <a:t>ACF:</a:t>
            </a:r>
            <a:endParaRPr kumimoji="1" lang="zh-HK" altLang="en-US" sz="1200" dirty="0"/>
          </a:p>
        </p:txBody>
      </p:sp>
      <p:sp>
        <p:nvSpPr>
          <p:cNvPr id="10" name="文字方塊 9">
            <a:extLst>
              <a:ext uri="{FF2B5EF4-FFF2-40B4-BE49-F238E27FC236}">
                <a16:creationId xmlns:a16="http://schemas.microsoft.com/office/drawing/2014/main" id="{9262D424-0B20-0142-ABD7-AA7F2C1F11E6}"/>
              </a:ext>
            </a:extLst>
          </p:cNvPr>
          <p:cNvSpPr txBox="1"/>
          <p:nvPr/>
        </p:nvSpPr>
        <p:spPr>
          <a:xfrm>
            <a:off x="254343" y="5197678"/>
            <a:ext cx="3264362" cy="938719"/>
          </a:xfrm>
          <a:prstGeom prst="rect">
            <a:avLst/>
          </a:prstGeom>
          <a:noFill/>
        </p:spPr>
        <p:txBody>
          <a:bodyPr wrap="square" rtlCol="0">
            <a:spAutoFit/>
          </a:bodyPr>
          <a:lstStyle/>
          <a:p>
            <a:r>
              <a:rPr kumimoji="1" lang="en-US" altLang="zh-HK" sz="1100" dirty="0"/>
              <a:t>PACF: </a:t>
            </a:r>
            <a:r>
              <a:rPr lang="en-US" altLang="zh-HK" sz="1100" dirty="0"/>
              <a:t>is the partial correlation coefficient between </a:t>
            </a:r>
            <a:r>
              <a:rPr lang="en-US" altLang="zh-HK" sz="1100" dirty="0" err="1"/>
              <a:t>xt</a:t>
            </a:r>
            <a:r>
              <a:rPr lang="en-US" altLang="zh-HK" sz="1100" dirty="0"/>
              <a:t> and </a:t>
            </a:r>
            <a:r>
              <a:rPr lang="en-US" altLang="zh-HK" sz="1100" dirty="0" err="1"/>
              <a:t>xt</a:t>
            </a:r>
            <a:r>
              <a:rPr lang="en-US" altLang="zh-HK" sz="1100" dirty="0"/>
              <a:t>−h adjusted for xt−1,...,xt−h+1. It does not depend on t and is denoted by </a:t>
            </a:r>
            <a:r>
              <a:rPr lang="el-GR" altLang="zh-HK" sz="1100" dirty="0"/>
              <a:t>ρ</a:t>
            </a:r>
            <a:r>
              <a:rPr lang="en-US" altLang="zh-HK" sz="1100" dirty="0"/>
              <a:t>h·1,...,h−1. </a:t>
            </a:r>
          </a:p>
          <a:p>
            <a:endParaRPr kumimoji="1" lang="zh-HK" altLang="en-US" sz="1100" dirty="0"/>
          </a:p>
        </p:txBody>
      </p:sp>
      <p:pic>
        <p:nvPicPr>
          <p:cNvPr id="20" name="圖片 19">
            <a:extLst>
              <a:ext uri="{FF2B5EF4-FFF2-40B4-BE49-F238E27FC236}">
                <a16:creationId xmlns:a16="http://schemas.microsoft.com/office/drawing/2014/main" id="{CDBCD61D-A0FF-C744-96C1-306DF6D9AD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7826" y="72992"/>
            <a:ext cx="3522689" cy="2722077"/>
          </a:xfrm>
          <a:prstGeom prst="rect">
            <a:avLst/>
          </a:prstGeom>
        </p:spPr>
      </p:pic>
      <p:sp>
        <p:nvSpPr>
          <p:cNvPr id="11" name="文字方塊 10">
            <a:extLst>
              <a:ext uri="{FF2B5EF4-FFF2-40B4-BE49-F238E27FC236}">
                <a16:creationId xmlns:a16="http://schemas.microsoft.com/office/drawing/2014/main" id="{77C80CEC-1EFB-C44E-AE77-4A585EC06AF5}"/>
              </a:ext>
            </a:extLst>
          </p:cNvPr>
          <p:cNvSpPr txBox="1"/>
          <p:nvPr/>
        </p:nvSpPr>
        <p:spPr>
          <a:xfrm>
            <a:off x="5775767" y="2872702"/>
            <a:ext cx="1556708" cy="307777"/>
          </a:xfrm>
          <a:prstGeom prst="rect">
            <a:avLst/>
          </a:prstGeom>
          <a:noFill/>
        </p:spPr>
        <p:txBody>
          <a:bodyPr wrap="none" rtlCol="0">
            <a:spAutoFit/>
          </a:bodyPr>
          <a:lstStyle/>
          <a:p>
            <a:r>
              <a:rPr kumimoji="1" lang="en-US" altLang="zh-HK" sz="1400" dirty="0"/>
              <a:t>Determine MA(q)</a:t>
            </a:r>
            <a:endParaRPr kumimoji="1" lang="zh-HK" altLang="en-US" sz="1400" dirty="0"/>
          </a:p>
        </p:txBody>
      </p:sp>
      <p:sp>
        <p:nvSpPr>
          <p:cNvPr id="12" name="文字方塊 11">
            <a:extLst>
              <a:ext uri="{FF2B5EF4-FFF2-40B4-BE49-F238E27FC236}">
                <a16:creationId xmlns:a16="http://schemas.microsoft.com/office/drawing/2014/main" id="{0FD15F48-3B65-5D49-BE23-B96A523F3CE1}"/>
              </a:ext>
            </a:extLst>
          </p:cNvPr>
          <p:cNvSpPr txBox="1"/>
          <p:nvPr/>
        </p:nvSpPr>
        <p:spPr>
          <a:xfrm>
            <a:off x="9498067" y="2916202"/>
            <a:ext cx="1502206" cy="307777"/>
          </a:xfrm>
          <a:prstGeom prst="rect">
            <a:avLst/>
          </a:prstGeom>
          <a:noFill/>
        </p:spPr>
        <p:txBody>
          <a:bodyPr wrap="none" rtlCol="0">
            <a:spAutoFit/>
          </a:bodyPr>
          <a:lstStyle/>
          <a:p>
            <a:r>
              <a:rPr kumimoji="1" lang="en-US" altLang="zh-HK" sz="1400" dirty="0"/>
              <a:t>Determine AR(p)</a:t>
            </a:r>
            <a:endParaRPr kumimoji="1" lang="zh-HK" altLang="en-US" sz="1400" dirty="0"/>
          </a:p>
        </p:txBody>
      </p:sp>
      <p:sp>
        <p:nvSpPr>
          <p:cNvPr id="17" name="文字方塊 16">
            <a:extLst>
              <a:ext uri="{FF2B5EF4-FFF2-40B4-BE49-F238E27FC236}">
                <a16:creationId xmlns:a16="http://schemas.microsoft.com/office/drawing/2014/main" id="{6BFB03E3-27B7-B243-AC91-7BD1DA4A77AC}"/>
              </a:ext>
            </a:extLst>
          </p:cNvPr>
          <p:cNvSpPr txBox="1"/>
          <p:nvPr/>
        </p:nvSpPr>
        <p:spPr>
          <a:xfrm>
            <a:off x="5544273" y="3831220"/>
            <a:ext cx="3550524" cy="1200329"/>
          </a:xfrm>
          <a:prstGeom prst="rect">
            <a:avLst/>
          </a:prstGeom>
          <a:noFill/>
        </p:spPr>
        <p:txBody>
          <a:bodyPr wrap="none" rtlCol="0">
            <a:spAutoFit/>
          </a:bodyPr>
          <a:lstStyle/>
          <a:p>
            <a:r>
              <a:rPr kumimoji="1" lang="en-US" altLang="zh-HK" sz="1200" dirty="0"/>
              <a:t>Candidates :</a:t>
            </a:r>
          </a:p>
          <a:p>
            <a:r>
              <a:rPr kumimoji="1" lang="en-US" altLang="zh-HK" sz="1200" dirty="0"/>
              <a:t>ARMA(1,1) also can be expressed by ARIMA(1,0,1)</a:t>
            </a:r>
          </a:p>
          <a:p>
            <a:r>
              <a:rPr kumimoji="1" lang="en-US" altLang="zh-HK" sz="1200" dirty="0"/>
              <a:t>ARIMA(2,0,1)</a:t>
            </a:r>
          </a:p>
          <a:p>
            <a:r>
              <a:rPr kumimoji="1" lang="en-US" altLang="zh-HK" sz="1200" dirty="0"/>
              <a:t>ARIMA(1,0,0)</a:t>
            </a:r>
          </a:p>
          <a:p>
            <a:r>
              <a:rPr kumimoji="1" lang="en-US" altLang="zh-HK" sz="1200" dirty="0"/>
              <a:t>ARIMA(2,0,2)</a:t>
            </a:r>
          </a:p>
          <a:p>
            <a:r>
              <a:rPr kumimoji="1" lang="en-US" altLang="zh-HK" sz="1200" dirty="0"/>
              <a:t>......</a:t>
            </a:r>
            <a:endParaRPr kumimoji="1" lang="zh-HK" altLang="en-US" sz="1200" dirty="0"/>
          </a:p>
        </p:txBody>
      </p:sp>
      <p:sp>
        <p:nvSpPr>
          <p:cNvPr id="2" name="文字方塊 1">
            <a:extLst>
              <a:ext uri="{FF2B5EF4-FFF2-40B4-BE49-F238E27FC236}">
                <a16:creationId xmlns:a16="http://schemas.microsoft.com/office/drawing/2014/main" id="{8EB52CF7-D72B-5D42-B196-8412F50D0765}"/>
              </a:ext>
            </a:extLst>
          </p:cNvPr>
          <p:cNvSpPr txBox="1"/>
          <p:nvPr/>
        </p:nvSpPr>
        <p:spPr>
          <a:xfrm>
            <a:off x="4237828" y="5505560"/>
            <a:ext cx="7015382" cy="646331"/>
          </a:xfrm>
          <a:prstGeom prst="rect">
            <a:avLst/>
          </a:prstGeom>
          <a:noFill/>
        </p:spPr>
        <p:txBody>
          <a:bodyPr wrap="none" rtlCol="0">
            <a:spAutoFit/>
          </a:bodyPr>
          <a:lstStyle/>
          <a:p>
            <a:r>
              <a:rPr kumimoji="1" lang="en-US" altLang="zh-HK" dirty="0">
                <a:solidFill>
                  <a:srgbClr val="FF0000"/>
                </a:solidFill>
              </a:rPr>
              <a:t>Formalize the idea of the </a:t>
            </a:r>
            <a:r>
              <a:rPr kumimoji="1" lang="en-US" altLang="zh-HK" dirty="0" err="1">
                <a:solidFill>
                  <a:srgbClr val="FF0000"/>
                </a:solidFill>
              </a:rPr>
              <a:t>acf</a:t>
            </a:r>
            <a:r>
              <a:rPr kumimoji="1" lang="en-US" altLang="zh-HK" dirty="0">
                <a:solidFill>
                  <a:srgbClr val="FF0000"/>
                </a:solidFill>
              </a:rPr>
              <a:t> &amp; </a:t>
            </a:r>
            <a:r>
              <a:rPr kumimoji="1" lang="en-US" altLang="zh-HK" dirty="0" err="1">
                <a:solidFill>
                  <a:srgbClr val="FF0000"/>
                </a:solidFill>
              </a:rPr>
              <a:t>pacf</a:t>
            </a:r>
            <a:r>
              <a:rPr kumimoji="1" lang="en-US" altLang="zh-HK" dirty="0">
                <a:solidFill>
                  <a:srgbClr val="FF0000"/>
                </a:solidFill>
              </a:rPr>
              <a:t>, expectation of the model why?</a:t>
            </a:r>
          </a:p>
          <a:p>
            <a:r>
              <a:rPr kumimoji="1" lang="en-US" altLang="zh-HK" dirty="0">
                <a:solidFill>
                  <a:srgbClr val="FF0000"/>
                </a:solidFill>
              </a:rPr>
              <a:t>Make comparison and mention, detailed explanation</a:t>
            </a:r>
            <a:endParaRPr kumimoji="1" lang="zh-HK" altLang="en-US" dirty="0">
              <a:solidFill>
                <a:srgbClr val="FF0000"/>
              </a:solidFill>
            </a:endParaRPr>
          </a:p>
        </p:txBody>
      </p:sp>
      <p:pic>
        <p:nvPicPr>
          <p:cNvPr id="3" name="圖片 2">
            <a:extLst>
              <a:ext uri="{FF2B5EF4-FFF2-40B4-BE49-F238E27FC236}">
                <a16:creationId xmlns:a16="http://schemas.microsoft.com/office/drawing/2014/main" id="{FF388958-4CAD-EE41-9A10-70CA3DAD4A59}"/>
              </a:ext>
            </a:extLst>
          </p:cNvPr>
          <p:cNvPicPr>
            <a:picLocks noChangeAspect="1"/>
          </p:cNvPicPr>
          <p:nvPr/>
        </p:nvPicPr>
        <p:blipFill>
          <a:blip r:embed="rId6"/>
          <a:stretch>
            <a:fillRect/>
          </a:stretch>
        </p:blipFill>
        <p:spPr>
          <a:xfrm>
            <a:off x="555781" y="2744743"/>
            <a:ext cx="4775200" cy="2476500"/>
          </a:xfrm>
          <a:prstGeom prst="rect">
            <a:avLst/>
          </a:prstGeom>
        </p:spPr>
      </p:pic>
    </p:spTree>
    <p:extLst>
      <p:ext uri="{BB962C8B-B14F-4D97-AF65-F5344CB8AC3E}">
        <p14:creationId xmlns:p14="http://schemas.microsoft.com/office/powerpoint/2010/main" val="1932213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35</a:t>
            </a:fld>
            <a:endParaRPr lang="en-US"/>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35</a:t>
            </a:fld>
            <a:endParaRPr lang="en-US"/>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8686" y="348015"/>
            <a:ext cx="10515600" cy="369332"/>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defRPr/>
            </a:pPr>
            <a:r>
              <a:rPr lang="en-CA" sz="2000" dirty="0">
                <a:solidFill>
                  <a:srgbClr val="132E57"/>
                </a:solidFill>
                <a:latin typeface="Open Sans Light"/>
              </a:rPr>
              <a:t>Detailed model construction idea &amp; logic</a:t>
            </a: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15139" y="846314"/>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4" name="文字方塊 3">
            <a:extLst>
              <a:ext uri="{FF2B5EF4-FFF2-40B4-BE49-F238E27FC236}">
                <a16:creationId xmlns:a16="http://schemas.microsoft.com/office/drawing/2014/main" id="{D3BD9320-8523-7847-91F4-D374055744D6}"/>
              </a:ext>
            </a:extLst>
          </p:cNvPr>
          <p:cNvSpPr txBox="1"/>
          <p:nvPr/>
        </p:nvSpPr>
        <p:spPr>
          <a:xfrm>
            <a:off x="550985" y="5474677"/>
            <a:ext cx="184731" cy="369332"/>
          </a:xfrm>
          <a:prstGeom prst="rect">
            <a:avLst/>
          </a:prstGeom>
          <a:noFill/>
        </p:spPr>
        <p:txBody>
          <a:bodyPr wrap="none" rtlCol="0">
            <a:spAutoFit/>
          </a:bodyPr>
          <a:lstStyle/>
          <a:p>
            <a:endParaRPr kumimoji="1" lang="zh-HK" altLang="en-US" dirty="0"/>
          </a:p>
        </p:txBody>
      </p:sp>
      <p:sp>
        <p:nvSpPr>
          <p:cNvPr id="14" name="圓角矩形 13">
            <a:extLst>
              <a:ext uri="{FF2B5EF4-FFF2-40B4-BE49-F238E27FC236}">
                <a16:creationId xmlns:a16="http://schemas.microsoft.com/office/drawing/2014/main" id="{D9CDEAC0-D2F5-DC42-98BE-25CC27B91955}"/>
              </a:ext>
            </a:extLst>
          </p:cNvPr>
          <p:cNvSpPr/>
          <p:nvPr/>
        </p:nvSpPr>
        <p:spPr>
          <a:xfrm>
            <a:off x="550985" y="1013991"/>
            <a:ext cx="2724650" cy="1200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HK" dirty="0"/>
              <a:t>Topic 3: Model fitting</a:t>
            </a:r>
            <a:endParaRPr kumimoji="1" lang="zh-HK" altLang="en-US" dirty="0"/>
          </a:p>
        </p:txBody>
      </p:sp>
      <p:sp>
        <p:nvSpPr>
          <p:cNvPr id="19" name="文字方塊 18">
            <a:extLst>
              <a:ext uri="{FF2B5EF4-FFF2-40B4-BE49-F238E27FC236}">
                <a16:creationId xmlns:a16="http://schemas.microsoft.com/office/drawing/2014/main" id="{9890C740-67D8-3644-8DE1-BA0F392645AC}"/>
              </a:ext>
            </a:extLst>
          </p:cNvPr>
          <p:cNvSpPr txBox="1"/>
          <p:nvPr/>
        </p:nvSpPr>
        <p:spPr>
          <a:xfrm>
            <a:off x="540446" y="2358847"/>
            <a:ext cx="888385" cy="1200329"/>
          </a:xfrm>
          <a:prstGeom prst="rect">
            <a:avLst/>
          </a:prstGeom>
          <a:noFill/>
        </p:spPr>
        <p:txBody>
          <a:bodyPr wrap="none" rtlCol="0">
            <a:spAutoFit/>
          </a:bodyPr>
          <a:lstStyle/>
          <a:p>
            <a:r>
              <a:rPr kumimoji="1" lang="en-US" altLang="zh-HK" dirty="0"/>
              <a:t>AR</a:t>
            </a:r>
          </a:p>
          <a:p>
            <a:r>
              <a:rPr kumimoji="1" lang="en-US" altLang="zh-HK" dirty="0"/>
              <a:t>MA</a:t>
            </a:r>
          </a:p>
          <a:p>
            <a:r>
              <a:rPr kumimoji="1" lang="en-US" altLang="zh-HK" dirty="0"/>
              <a:t>ARMA</a:t>
            </a:r>
          </a:p>
          <a:p>
            <a:r>
              <a:rPr kumimoji="1" lang="en-US" altLang="zh-HK" dirty="0"/>
              <a:t>ARIMA</a:t>
            </a:r>
            <a:endParaRPr kumimoji="1" lang="zh-HK" altLang="en-US" dirty="0"/>
          </a:p>
        </p:txBody>
      </p:sp>
      <p:sp>
        <p:nvSpPr>
          <p:cNvPr id="22" name="文字方塊 21">
            <a:extLst>
              <a:ext uri="{FF2B5EF4-FFF2-40B4-BE49-F238E27FC236}">
                <a16:creationId xmlns:a16="http://schemas.microsoft.com/office/drawing/2014/main" id="{B494FD7A-13B0-E04E-8A1F-3BC5E38E8CFA}"/>
              </a:ext>
            </a:extLst>
          </p:cNvPr>
          <p:cNvSpPr txBox="1"/>
          <p:nvPr/>
        </p:nvSpPr>
        <p:spPr>
          <a:xfrm>
            <a:off x="540446" y="3519048"/>
            <a:ext cx="2519023" cy="369332"/>
          </a:xfrm>
          <a:prstGeom prst="rect">
            <a:avLst/>
          </a:prstGeom>
          <a:noFill/>
        </p:spPr>
        <p:txBody>
          <a:bodyPr wrap="none" rtlCol="0">
            <a:spAutoFit/>
          </a:bodyPr>
          <a:lstStyle/>
          <a:p>
            <a:r>
              <a:rPr kumimoji="1" lang="en-US" altLang="zh-HK" dirty="0"/>
              <a:t>Reference: ACF &amp; PACF</a:t>
            </a:r>
            <a:endParaRPr kumimoji="1" lang="zh-HK" altLang="en-US" dirty="0"/>
          </a:p>
        </p:txBody>
      </p:sp>
      <p:pic>
        <p:nvPicPr>
          <p:cNvPr id="24" name="圖片 23" descr="一張含有 文字 的圖片&#10;&#10;自動產生的描述">
            <a:extLst>
              <a:ext uri="{FF2B5EF4-FFF2-40B4-BE49-F238E27FC236}">
                <a16:creationId xmlns:a16="http://schemas.microsoft.com/office/drawing/2014/main" id="{25FDACAE-6E6D-0844-AE3E-80A988593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350" y="3888380"/>
            <a:ext cx="2260071" cy="1106816"/>
          </a:xfrm>
          <a:prstGeom prst="rect">
            <a:avLst/>
          </a:prstGeom>
        </p:spPr>
      </p:pic>
      <p:sp>
        <p:nvSpPr>
          <p:cNvPr id="9" name="文字方塊 8">
            <a:extLst>
              <a:ext uri="{FF2B5EF4-FFF2-40B4-BE49-F238E27FC236}">
                <a16:creationId xmlns:a16="http://schemas.microsoft.com/office/drawing/2014/main" id="{53233F49-92ED-6440-94E7-D08D169AC7DE}"/>
              </a:ext>
            </a:extLst>
          </p:cNvPr>
          <p:cNvSpPr txBox="1"/>
          <p:nvPr/>
        </p:nvSpPr>
        <p:spPr>
          <a:xfrm>
            <a:off x="254342" y="4309917"/>
            <a:ext cx="572208" cy="276999"/>
          </a:xfrm>
          <a:prstGeom prst="rect">
            <a:avLst/>
          </a:prstGeom>
          <a:noFill/>
        </p:spPr>
        <p:txBody>
          <a:bodyPr wrap="square" rtlCol="0">
            <a:spAutoFit/>
          </a:bodyPr>
          <a:lstStyle/>
          <a:p>
            <a:r>
              <a:rPr kumimoji="1" lang="en-US" altLang="zh-HK" sz="1200" dirty="0"/>
              <a:t>ACF:</a:t>
            </a:r>
            <a:endParaRPr kumimoji="1" lang="zh-HK" altLang="en-US" sz="1200" dirty="0"/>
          </a:p>
        </p:txBody>
      </p:sp>
      <p:sp>
        <p:nvSpPr>
          <p:cNvPr id="10" name="文字方塊 9">
            <a:extLst>
              <a:ext uri="{FF2B5EF4-FFF2-40B4-BE49-F238E27FC236}">
                <a16:creationId xmlns:a16="http://schemas.microsoft.com/office/drawing/2014/main" id="{9262D424-0B20-0142-ABD7-AA7F2C1F11E6}"/>
              </a:ext>
            </a:extLst>
          </p:cNvPr>
          <p:cNvSpPr txBox="1"/>
          <p:nvPr/>
        </p:nvSpPr>
        <p:spPr>
          <a:xfrm>
            <a:off x="254343" y="5197678"/>
            <a:ext cx="3264362" cy="938719"/>
          </a:xfrm>
          <a:prstGeom prst="rect">
            <a:avLst/>
          </a:prstGeom>
          <a:noFill/>
        </p:spPr>
        <p:txBody>
          <a:bodyPr wrap="square" rtlCol="0">
            <a:spAutoFit/>
          </a:bodyPr>
          <a:lstStyle/>
          <a:p>
            <a:r>
              <a:rPr kumimoji="1" lang="en-US" altLang="zh-HK" sz="1100" dirty="0"/>
              <a:t>PACF: </a:t>
            </a:r>
            <a:r>
              <a:rPr lang="en-US" altLang="zh-HK" sz="1100" dirty="0"/>
              <a:t>is the partial correlation coefficient between </a:t>
            </a:r>
            <a:r>
              <a:rPr lang="en-US" altLang="zh-HK" sz="1100" dirty="0" err="1"/>
              <a:t>xt</a:t>
            </a:r>
            <a:r>
              <a:rPr lang="en-US" altLang="zh-HK" sz="1100" dirty="0"/>
              <a:t> and </a:t>
            </a:r>
            <a:r>
              <a:rPr lang="en-US" altLang="zh-HK" sz="1100" dirty="0" err="1"/>
              <a:t>xt</a:t>
            </a:r>
            <a:r>
              <a:rPr lang="en-US" altLang="zh-HK" sz="1100" dirty="0"/>
              <a:t>−h adjusted for xt−1,...,xt−h+1. It does not depend on t and is denoted by </a:t>
            </a:r>
            <a:r>
              <a:rPr lang="el-GR" altLang="zh-HK" sz="1100" dirty="0"/>
              <a:t>ρ</a:t>
            </a:r>
            <a:r>
              <a:rPr lang="en-US" altLang="zh-HK" sz="1100" dirty="0"/>
              <a:t>h·1,...,h−1. </a:t>
            </a:r>
          </a:p>
          <a:p>
            <a:endParaRPr kumimoji="1" lang="zh-HK" altLang="en-US" sz="1100" dirty="0"/>
          </a:p>
        </p:txBody>
      </p:sp>
      <p:pic>
        <p:nvPicPr>
          <p:cNvPr id="13" name="圖片 12" descr="一張含有 文字 的圖片&#10;&#10;自動產生的描述">
            <a:extLst>
              <a:ext uri="{FF2B5EF4-FFF2-40B4-BE49-F238E27FC236}">
                <a16:creationId xmlns:a16="http://schemas.microsoft.com/office/drawing/2014/main" id="{56BFD4DE-6854-6841-9D6C-CDC32E42D2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4259" y="5269"/>
            <a:ext cx="6821521" cy="6858000"/>
          </a:xfrm>
          <a:prstGeom prst="rect">
            <a:avLst/>
          </a:prstGeom>
        </p:spPr>
      </p:pic>
    </p:spTree>
    <p:extLst>
      <p:ext uri="{BB962C8B-B14F-4D97-AF65-F5344CB8AC3E}">
        <p14:creationId xmlns:p14="http://schemas.microsoft.com/office/powerpoint/2010/main" val="187956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36</a:t>
            </a:fld>
            <a:endParaRPr lang="en-US"/>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36</a:t>
            </a:fld>
            <a:endParaRPr lang="en-US"/>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8686" y="348015"/>
            <a:ext cx="10515600" cy="369332"/>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defRPr/>
            </a:pPr>
            <a:r>
              <a:rPr lang="en-CA" sz="2000" dirty="0">
                <a:solidFill>
                  <a:srgbClr val="132E57"/>
                </a:solidFill>
                <a:latin typeface="Open Sans Light"/>
              </a:rPr>
              <a:t>Detailed model construction idea &amp; logic</a:t>
            </a: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15139" y="846314"/>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4" name="文字方塊 3">
            <a:extLst>
              <a:ext uri="{FF2B5EF4-FFF2-40B4-BE49-F238E27FC236}">
                <a16:creationId xmlns:a16="http://schemas.microsoft.com/office/drawing/2014/main" id="{D3BD9320-8523-7847-91F4-D374055744D6}"/>
              </a:ext>
            </a:extLst>
          </p:cNvPr>
          <p:cNvSpPr txBox="1"/>
          <p:nvPr/>
        </p:nvSpPr>
        <p:spPr>
          <a:xfrm>
            <a:off x="550985" y="5474677"/>
            <a:ext cx="184731" cy="369332"/>
          </a:xfrm>
          <a:prstGeom prst="rect">
            <a:avLst/>
          </a:prstGeom>
          <a:noFill/>
        </p:spPr>
        <p:txBody>
          <a:bodyPr wrap="none" rtlCol="0">
            <a:spAutoFit/>
          </a:bodyPr>
          <a:lstStyle/>
          <a:p>
            <a:endParaRPr kumimoji="1" lang="zh-HK" altLang="en-US" dirty="0"/>
          </a:p>
        </p:txBody>
      </p:sp>
      <p:sp>
        <p:nvSpPr>
          <p:cNvPr id="14" name="圓角矩形 13">
            <a:extLst>
              <a:ext uri="{FF2B5EF4-FFF2-40B4-BE49-F238E27FC236}">
                <a16:creationId xmlns:a16="http://schemas.microsoft.com/office/drawing/2014/main" id="{D9CDEAC0-D2F5-DC42-98BE-25CC27B91955}"/>
              </a:ext>
            </a:extLst>
          </p:cNvPr>
          <p:cNvSpPr/>
          <p:nvPr/>
        </p:nvSpPr>
        <p:spPr>
          <a:xfrm>
            <a:off x="550985" y="1013991"/>
            <a:ext cx="2724650" cy="1200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HK" dirty="0"/>
              <a:t>Topic 3: Model fitting</a:t>
            </a:r>
            <a:endParaRPr kumimoji="1" lang="zh-HK" altLang="en-US" dirty="0"/>
          </a:p>
        </p:txBody>
      </p:sp>
      <p:sp>
        <p:nvSpPr>
          <p:cNvPr id="19" name="文字方塊 18">
            <a:extLst>
              <a:ext uri="{FF2B5EF4-FFF2-40B4-BE49-F238E27FC236}">
                <a16:creationId xmlns:a16="http://schemas.microsoft.com/office/drawing/2014/main" id="{9890C740-67D8-3644-8DE1-BA0F392645AC}"/>
              </a:ext>
            </a:extLst>
          </p:cNvPr>
          <p:cNvSpPr txBox="1"/>
          <p:nvPr/>
        </p:nvSpPr>
        <p:spPr>
          <a:xfrm>
            <a:off x="540446" y="2358847"/>
            <a:ext cx="4564927" cy="1384995"/>
          </a:xfrm>
          <a:prstGeom prst="rect">
            <a:avLst/>
          </a:prstGeom>
          <a:noFill/>
        </p:spPr>
        <p:txBody>
          <a:bodyPr wrap="square" rtlCol="0">
            <a:spAutoFit/>
          </a:bodyPr>
          <a:lstStyle/>
          <a:p>
            <a:r>
              <a:rPr kumimoji="1" lang="en-US" altLang="zh-HK" sz="1400" dirty="0"/>
              <a:t>AR</a:t>
            </a:r>
          </a:p>
          <a:p>
            <a:r>
              <a:rPr kumimoji="1" lang="en-US" altLang="zh-HK" sz="1400" dirty="0"/>
              <a:t>MA</a:t>
            </a:r>
          </a:p>
          <a:p>
            <a:r>
              <a:rPr kumimoji="1" lang="en-US" altLang="zh-HK" sz="1400" dirty="0"/>
              <a:t>ARMA</a:t>
            </a:r>
          </a:p>
          <a:p>
            <a:r>
              <a:rPr kumimoji="1" lang="en-US" altLang="zh-HK" sz="1400" dirty="0"/>
              <a:t>ARIMA: ”I” means the integrated/difference of the time series </a:t>
            </a:r>
          </a:p>
          <a:p>
            <a:endParaRPr kumimoji="1" lang="zh-HK" altLang="en-US" sz="1400" dirty="0"/>
          </a:p>
        </p:txBody>
      </p:sp>
      <p:sp>
        <p:nvSpPr>
          <p:cNvPr id="22" name="文字方塊 21">
            <a:extLst>
              <a:ext uri="{FF2B5EF4-FFF2-40B4-BE49-F238E27FC236}">
                <a16:creationId xmlns:a16="http://schemas.microsoft.com/office/drawing/2014/main" id="{B494FD7A-13B0-E04E-8A1F-3BC5E38E8CFA}"/>
              </a:ext>
            </a:extLst>
          </p:cNvPr>
          <p:cNvSpPr txBox="1"/>
          <p:nvPr/>
        </p:nvSpPr>
        <p:spPr>
          <a:xfrm>
            <a:off x="540446" y="3519048"/>
            <a:ext cx="2519023" cy="369332"/>
          </a:xfrm>
          <a:prstGeom prst="rect">
            <a:avLst/>
          </a:prstGeom>
          <a:noFill/>
        </p:spPr>
        <p:txBody>
          <a:bodyPr wrap="none" rtlCol="0">
            <a:spAutoFit/>
          </a:bodyPr>
          <a:lstStyle/>
          <a:p>
            <a:r>
              <a:rPr kumimoji="1" lang="en-US" altLang="zh-HK" dirty="0"/>
              <a:t>Reference: ACF &amp; PACF</a:t>
            </a:r>
            <a:endParaRPr kumimoji="1" lang="zh-HK" altLang="en-US" dirty="0"/>
          </a:p>
        </p:txBody>
      </p:sp>
      <p:pic>
        <p:nvPicPr>
          <p:cNvPr id="24" name="圖片 23" descr="一張含有 文字 的圖片&#10;&#10;自動產生的描述">
            <a:extLst>
              <a:ext uri="{FF2B5EF4-FFF2-40B4-BE49-F238E27FC236}">
                <a16:creationId xmlns:a16="http://schemas.microsoft.com/office/drawing/2014/main" id="{25FDACAE-6E6D-0844-AE3E-80A988593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350" y="3888380"/>
            <a:ext cx="2260071" cy="1106816"/>
          </a:xfrm>
          <a:prstGeom prst="rect">
            <a:avLst/>
          </a:prstGeom>
        </p:spPr>
      </p:pic>
      <p:sp>
        <p:nvSpPr>
          <p:cNvPr id="9" name="文字方塊 8">
            <a:extLst>
              <a:ext uri="{FF2B5EF4-FFF2-40B4-BE49-F238E27FC236}">
                <a16:creationId xmlns:a16="http://schemas.microsoft.com/office/drawing/2014/main" id="{53233F49-92ED-6440-94E7-D08D169AC7DE}"/>
              </a:ext>
            </a:extLst>
          </p:cNvPr>
          <p:cNvSpPr txBox="1"/>
          <p:nvPr/>
        </p:nvSpPr>
        <p:spPr>
          <a:xfrm>
            <a:off x="254342" y="4309917"/>
            <a:ext cx="572208" cy="276999"/>
          </a:xfrm>
          <a:prstGeom prst="rect">
            <a:avLst/>
          </a:prstGeom>
          <a:noFill/>
        </p:spPr>
        <p:txBody>
          <a:bodyPr wrap="square" rtlCol="0">
            <a:spAutoFit/>
          </a:bodyPr>
          <a:lstStyle/>
          <a:p>
            <a:r>
              <a:rPr kumimoji="1" lang="en-US" altLang="zh-HK" sz="1200" dirty="0"/>
              <a:t>ACF:</a:t>
            </a:r>
            <a:endParaRPr kumimoji="1" lang="zh-HK" altLang="en-US" sz="1200" dirty="0"/>
          </a:p>
        </p:txBody>
      </p:sp>
      <p:sp>
        <p:nvSpPr>
          <p:cNvPr id="10" name="文字方塊 9">
            <a:extLst>
              <a:ext uri="{FF2B5EF4-FFF2-40B4-BE49-F238E27FC236}">
                <a16:creationId xmlns:a16="http://schemas.microsoft.com/office/drawing/2014/main" id="{9262D424-0B20-0142-ABD7-AA7F2C1F11E6}"/>
              </a:ext>
            </a:extLst>
          </p:cNvPr>
          <p:cNvSpPr txBox="1"/>
          <p:nvPr/>
        </p:nvSpPr>
        <p:spPr>
          <a:xfrm>
            <a:off x="254343" y="5197678"/>
            <a:ext cx="3264362" cy="938719"/>
          </a:xfrm>
          <a:prstGeom prst="rect">
            <a:avLst/>
          </a:prstGeom>
          <a:noFill/>
        </p:spPr>
        <p:txBody>
          <a:bodyPr wrap="square" rtlCol="0">
            <a:spAutoFit/>
          </a:bodyPr>
          <a:lstStyle/>
          <a:p>
            <a:r>
              <a:rPr kumimoji="1" lang="en-US" altLang="zh-HK" sz="1100" dirty="0"/>
              <a:t>PACF: </a:t>
            </a:r>
            <a:r>
              <a:rPr lang="en-US" altLang="zh-HK" sz="1100" dirty="0"/>
              <a:t>is the partial correlation coefficient between </a:t>
            </a:r>
            <a:r>
              <a:rPr lang="en-US" altLang="zh-HK" sz="1100" dirty="0" err="1"/>
              <a:t>xt</a:t>
            </a:r>
            <a:r>
              <a:rPr lang="en-US" altLang="zh-HK" sz="1100" dirty="0"/>
              <a:t> and </a:t>
            </a:r>
            <a:r>
              <a:rPr lang="en-US" altLang="zh-HK" sz="1100" dirty="0" err="1"/>
              <a:t>xt</a:t>
            </a:r>
            <a:r>
              <a:rPr lang="en-US" altLang="zh-HK" sz="1100" dirty="0"/>
              <a:t>−h adjusted for xt−1,...,xt−h+1. It does not depend on t and is denoted by </a:t>
            </a:r>
            <a:r>
              <a:rPr lang="el-GR" altLang="zh-HK" sz="1100" dirty="0"/>
              <a:t>ρ</a:t>
            </a:r>
            <a:r>
              <a:rPr lang="en-US" altLang="zh-HK" sz="1100" dirty="0"/>
              <a:t>h·1,...,h−1. </a:t>
            </a:r>
          </a:p>
          <a:p>
            <a:endParaRPr kumimoji="1" lang="zh-HK" altLang="en-US" sz="1100" dirty="0"/>
          </a:p>
        </p:txBody>
      </p:sp>
      <p:sp>
        <p:nvSpPr>
          <p:cNvPr id="2" name="文字方塊 1">
            <a:extLst>
              <a:ext uri="{FF2B5EF4-FFF2-40B4-BE49-F238E27FC236}">
                <a16:creationId xmlns:a16="http://schemas.microsoft.com/office/drawing/2014/main" id="{7B90E320-B5D3-B144-9EBD-D656DDA037E4}"/>
              </a:ext>
            </a:extLst>
          </p:cNvPr>
          <p:cNvSpPr txBox="1"/>
          <p:nvPr/>
        </p:nvSpPr>
        <p:spPr>
          <a:xfrm>
            <a:off x="4237828" y="959126"/>
            <a:ext cx="867545" cy="430887"/>
          </a:xfrm>
          <a:prstGeom prst="rect">
            <a:avLst/>
          </a:prstGeom>
          <a:noFill/>
        </p:spPr>
        <p:txBody>
          <a:bodyPr wrap="none" rtlCol="0">
            <a:spAutoFit/>
          </a:bodyPr>
          <a:lstStyle/>
          <a:p>
            <a:r>
              <a:rPr kumimoji="1" lang="en-US" altLang="zh-HK" sz="1100" dirty="0"/>
              <a:t>Reference:</a:t>
            </a:r>
          </a:p>
          <a:p>
            <a:r>
              <a:rPr kumimoji="1" lang="en-US" altLang="zh-HK" sz="1100" dirty="0" err="1"/>
              <a:t>Auto.arima</a:t>
            </a:r>
            <a:endParaRPr kumimoji="1" lang="zh-HK" altLang="en-US" sz="1100" dirty="0"/>
          </a:p>
        </p:txBody>
      </p:sp>
      <p:pic>
        <p:nvPicPr>
          <p:cNvPr id="11" name="圖片 10" descr="一張含有 文字 的圖片&#10;&#10;自動產生的描述">
            <a:extLst>
              <a:ext uri="{FF2B5EF4-FFF2-40B4-BE49-F238E27FC236}">
                <a16:creationId xmlns:a16="http://schemas.microsoft.com/office/drawing/2014/main" id="{BBC6E822-0301-A244-B62F-6C4E288C63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6486" y="0"/>
            <a:ext cx="6192153" cy="5139732"/>
          </a:xfrm>
          <a:prstGeom prst="rect">
            <a:avLst/>
          </a:prstGeom>
        </p:spPr>
      </p:pic>
      <p:pic>
        <p:nvPicPr>
          <p:cNvPr id="15" name="圖片 14" descr="一張含有 文字 的圖片&#10;&#10;自動產生的描述">
            <a:extLst>
              <a:ext uri="{FF2B5EF4-FFF2-40B4-BE49-F238E27FC236}">
                <a16:creationId xmlns:a16="http://schemas.microsoft.com/office/drawing/2014/main" id="{D1C75A3A-8014-2F48-843F-B7CA4D7468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6486" y="5120070"/>
            <a:ext cx="3197205" cy="1737930"/>
          </a:xfrm>
          <a:prstGeom prst="rect">
            <a:avLst/>
          </a:prstGeom>
        </p:spPr>
      </p:pic>
      <p:sp>
        <p:nvSpPr>
          <p:cNvPr id="3" name="文字方塊 2">
            <a:extLst>
              <a:ext uri="{FF2B5EF4-FFF2-40B4-BE49-F238E27FC236}">
                <a16:creationId xmlns:a16="http://schemas.microsoft.com/office/drawing/2014/main" id="{F8E3513D-4125-D046-9217-242A537E25A2}"/>
              </a:ext>
            </a:extLst>
          </p:cNvPr>
          <p:cNvSpPr txBox="1"/>
          <p:nvPr/>
        </p:nvSpPr>
        <p:spPr>
          <a:xfrm>
            <a:off x="1170878" y="6289288"/>
            <a:ext cx="2689262" cy="369332"/>
          </a:xfrm>
          <a:prstGeom prst="rect">
            <a:avLst/>
          </a:prstGeom>
          <a:noFill/>
        </p:spPr>
        <p:txBody>
          <a:bodyPr wrap="none" rtlCol="0">
            <a:spAutoFit/>
          </a:bodyPr>
          <a:lstStyle/>
          <a:p>
            <a:r>
              <a:rPr kumimoji="1" lang="en-US" altLang="zh-HK" dirty="0">
                <a:solidFill>
                  <a:srgbClr val="FF0000"/>
                </a:solidFill>
              </a:rPr>
              <a:t>Why we choose the AIC?</a:t>
            </a:r>
            <a:endParaRPr kumimoji="1" lang="zh-HK" altLang="en-US" dirty="0">
              <a:solidFill>
                <a:srgbClr val="FF0000"/>
              </a:solidFill>
            </a:endParaRPr>
          </a:p>
        </p:txBody>
      </p:sp>
    </p:spTree>
    <p:extLst>
      <p:ext uri="{BB962C8B-B14F-4D97-AF65-F5344CB8AC3E}">
        <p14:creationId xmlns:p14="http://schemas.microsoft.com/office/powerpoint/2010/main" val="1709732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776046C-6265-F74B-9BC1-CC5C6CD08B6D}"/>
              </a:ext>
            </a:extLst>
          </p:cNvPr>
          <p:cNvSpPr txBox="1">
            <a:spLocks/>
          </p:cNvSpPr>
          <p:nvPr/>
        </p:nvSpPr>
        <p:spPr>
          <a:xfrm>
            <a:off x="8686" y="348015"/>
            <a:ext cx="10515600" cy="369332"/>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defRPr/>
            </a:pPr>
            <a:r>
              <a:rPr lang="en-CA" sz="2000" dirty="0">
                <a:solidFill>
                  <a:srgbClr val="132E57"/>
                </a:solidFill>
                <a:latin typeface="Open Sans Light"/>
              </a:rPr>
              <a:t>Detailed model construction idea &amp; logic</a:t>
            </a:r>
          </a:p>
        </p:txBody>
      </p:sp>
      <p:sp>
        <p:nvSpPr>
          <p:cNvPr id="10" name="圓角矩形 9">
            <a:extLst>
              <a:ext uri="{FF2B5EF4-FFF2-40B4-BE49-F238E27FC236}">
                <a16:creationId xmlns:a16="http://schemas.microsoft.com/office/drawing/2014/main" id="{459DC720-E41F-7046-806B-1BE6C0E0B85E}"/>
              </a:ext>
            </a:extLst>
          </p:cNvPr>
          <p:cNvSpPr/>
          <p:nvPr/>
        </p:nvSpPr>
        <p:spPr>
          <a:xfrm>
            <a:off x="649073" y="1254579"/>
            <a:ext cx="2724650" cy="1200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HK" dirty="0"/>
              <a:t>Topic 4: Residuals checking and testing</a:t>
            </a:r>
            <a:endParaRPr kumimoji="1" lang="zh-HK" altLang="en-US" dirty="0"/>
          </a:p>
        </p:txBody>
      </p:sp>
      <p:sp>
        <p:nvSpPr>
          <p:cNvPr id="5" name="文字方塊 4">
            <a:extLst>
              <a:ext uri="{FF2B5EF4-FFF2-40B4-BE49-F238E27FC236}">
                <a16:creationId xmlns:a16="http://schemas.microsoft.com/office/drawing/2014/main" id="{27FF4B3E-1991-C749-B45E-C96928CBD5EE}"/>
              </a:ext>
            </a:extLst>
          </p:cNvPr>
          <p:cNvSpPr txBox="1"/>
          <p:nvPr/>
        </p:nvSpPr>
        <p:spPr>
          <a:xfrm>
            <a:off x="817418" y="2782669"/>
            <a:ext cx="2027927" cy="646331"/>
          </a:xfrm>
          <a:prstGeom prst="rect">
            <a:avLst/>
          </a:prstGeom>
          <a:noFill/>
        </p:spPr>
        <p:txBody>
          <a:bodyPr wrap="none" rtlCol="0">
            <a:spAutoFit/>
          </a:bodyPr>
          <a:lstStyle/>
          <a:p>
            <a:r>
              <a:rPr kumimoji="1" lang="en-US" altLang="zh-HK" dirty="0" err="1"/>
              <a:t>Ljung</a:t>
            </a:r>
            <a:r>
              <a:rPr kumimoji="1" lang="en-US" altLang="zh-HK" dirty="0"/>
              <a:t> box test</a:t>
            </a:r>
          </a:p>
          <a:p>
            <a:r>
              <a:rPr kumimoji="1" lang="en-US" altLang="zh-HK" dirty="0"/>
              <a:t>White noise check</a:t>
            </a:r>
            <a:endParaRPr kumimoji="1" lang="zh-HK" altLang="en-US" dirty="0"/>
          </a:p>
        </p:txBody>
      </p:sp>
      <p:pic>
        <p:nvPicPr>
          <p:cNvPr id="3" name="圖片 2" descr="一張含有 文字 的圖片&#10;&#10;自動產生的描述">
            <a:extLst>
              <a:ext uri="{FF2B5EF4-FFF2-40B4-BE49-F238E27FC236}">
                <a16:creationId xmlns:a16="http://schemas.microsoft.com/office/drawing/2014/main" id="{C9A1536E-6B73-A24C-8D11-937009087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6092" y="0"/>
            <a:ext cx="4001736" cy="5883221"/>
          </a:xfrm>
          <a:prstGeom prst="rect">
            <a:avLst/>
          </a:prstGeom>
        </p:spPr>
      </p:pic>
      <p:pic>
        <p:nvPicPr>
          <p:cNvPr id="6" name="圖片 5" descr="一張含有 文字 的圖片&#10;&#10;自動產生的描述">
            <a:extLst>
              <a:ext uri="{FF2B5EF4-FFF2-40B4-BE49-F238E27FC236}">
                <a16:creationId xmlns:a16="http://schemas.microsoft.com/office/drawing/2014/main" id="{268BBCA0-1615-8D4A-AED0-DFBCB44AC9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864" y="717347"/>
            <a:ext cx="4134228" cy="1982310"/>
          </a:xfrm>
          <a:prstGeom prst="rect">
            <a:avLst/>
          </a:prstGeom>
        </p:spPr>
      </p:pic>
      <p:pic>
        <p:nvPicPr>
          <p:cNvPr id="9" name="圖片 8" descr="一張含有 文字 的圖片&#10;&#10;自動產生的描述">
            <a:extLst>
              <a:ext uri="{FF2B5EF4-FFF2-40B4-BE49-F238E27FC236}">
                <a16:creationId xmlns:a16="http://schemas.microsoft.com/office/drawing/2014/main" id="{F215ECA3-D40E-064B-A7FC-FD8F4D6815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6107" y="2766206"/>
            <a:ext cx="5099985" cy="3743779"/>
          </a:xfrm>
          <a:prstGeom prst="rect">
            <a:avLst/>
          </a:prstGeom>
        </p:spPr>
      </p:pic>
    </p:spTree>
    <p:extLst>
      <p:ext uri="{BB962C8B-B14F-4D97-AF65-F5344CB8AC3E}">
        <p14:creationId xmlns:p14="http://schemas.microsoft.com/office/powerpoint/2010/main" val="4271141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F93ABE07-5987-9148-9DA0-0FEFEB263C2F}"/>
              </a:ext>
            </a:extLst>
          </p:cNvPr>
          <p:cNvPicPr>
            <a:picLocks noChangeAspect="1"/>
          </p:cNvPicPr>
          <p:nvPr/>
        </p:nvPicPr>
        <p:blipFill>
          <a:blip r:embed="rId2"/>
          <a:stretch>
            <a:fillRect/>
          </a:stretch>
        </p:blipFill>
        <p:spPr>
          <a:xfrm>
            <a:off x="4009186" y="3905114"/>
            <a:ext cx="2528258" cy="2489951"/>
          </a:xfrm>
          <a:prstGeom prst="rect">
            <a:avLst/>
          </a:prstGeom>
        </p:spPr>
      </p:pic>
      <p:pic>
        <p:nvPicPr>
          <p:cNvPr id="3" name="圖片 2">
            <a:extLst>
              <a:ext uri="{FF2B5EF4-FFF2-40B4-BE49-F238E27FC236}">
                <a16:creationId xmlns:a16="http://schemas.microsoft.com/office/drawing/2014/main" id="{6160BC57-5C06-9149-9B0D-29A54FD069CB}"/>
              </a:ext>
            </a:extLst>
          </p:cNvPr>
          <p:cNvPicPr>
            <a:picLocks noChangeAspect="1"/>
          </p:cNvPicPr>
          <p:nvPr/>
        </p:nvPicPr>
        <p:blipFill>
          <a:blip r:embed="rId3"/>
          <a:stretch>
            <a:fillRect/>
          </a:stretch>
        </p:blipFill>
        <p:spPr>
          <a:xfrm>
            <a:off x="649073" y="3786787"/>
            <a:ext cx="2514600" cy="2476500"/>
          </a:xfrm>
          <a:prstGeom prst="rect">
            <a:avLst/>
          </a:prstGeom>
        </p:spPr>
      </p:pic>
      <p:pic>
        <p:nvPicPr>
          <p:cNvPr id="4" name="圖片 3">
            <a:extLst>
              <a:ext uri="{FF2B5EF4-FFF2-40B4-BE49-F238E27FC236}">
                <a16:creationId xmlns:a16="http://schemas.microsoft.com/office/drawing/2014/main" id="{3D1A5A40-3904-E549-B30E-D51165647AE7}"/>
              </a:ext>
            </a:extLst>
          </p:cNvPr>
          <p:cNvPicPr>
            <a:picLocks noChangeAspect="1"/>
          </p:cNvPicPr>
          <p:nvPr/>
        </p:nvPicPr>
        <p:blipFill>
          <a:blip r:embed="rId4"/>
          <a:stretch>
            <a:fillRect/>
          </a:stretch>
        </p:blipFill>
        <p:spPr>
          <a:xfrm>
            <a:off x="4009186" y="1183087"/>
            <a:ext cx="2514600" cy="2476500"/>
          </a:xfrm>
          <a:prstGeom prst="rect">
            <a:avLst/>
          </a:prstGeom>
        </p:spPr>
      </p:pic>
      <p:pic>
        <p:nvPicPr>
          <p:cNvPr id="9" name="圖片 8">
            <a:extLst>
              <a:ext uri="{FF2B5EF4-FFF2-40B4-BE49-F238E27FC236}">
                <a16:creationId xmlns:a16="http://schemas.microsoft.com/office/drawing/2014/main" id="{3837C9C1-9931-3849-94F0-5A35A378C581}"/>
              </a:ext>
            </a:extLst>
          </p:cNvPr>
          <p:cNvPicPr>
            <a:picLocks noChangeAspect="1"/>
          </p:cNvPicPr>
          <p:nvPr/>
        </p:nvPicPr>
        <p:blipFill>
          <a:blip r:embed="rId5"/>
          <a:stretch>
            <a:fillRect/>
          </a:stretch>
        </p:blipFill>
        <p:spPr>
          <a:xfrm>
            <a:off x="7006849" y="1254579"/>
            <a:ext cx="4933351" cy="4810017"/>
          </a:xfrm>
          <a:prstGeom prst="rect">
            <a:avLst/>
          </a:prstGeom>
        </p:spPr>
      </p:pic>
      <p:sp>
        <p:nvSpPr>
          <p:cNvPr id="7" name="Title 1">
            <a:extLst>
              <a:ext uri="{FF2B5EF4-FFF2-40B4-BE49-F238E27FC236}">
                <a16:creationId xmlns:a16="http://schemas.microsoft.com/office/drawing/2014/main" id="{4776046C-6265-F74B-9BC1-CC5C6CD08B6D}"/>
              </a:ext>
            </a:extLst>
          </p:cNvPr>
          <p:cNvSpPr txBox="1">
            <a:spLocks/>
          </p:cNvSpPr>
          <p:nvPr/>
        </p:nvSpPr>
        <p:spPr>
          <a:xfrm>
            <a:off x="8686" y="348015"/>
            <a:ext cx="10515600" cy="369332"/>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defRPr/>
            </a:pPr>
            <a:r>
              <a:rPr lang="en-CA" sz="2000" dirty="0">
                <a:solidFill>
                  <a:srgbClr val="132E57"/>
                </a:solidFill>
                <a:latin typeface="Open Sans Light"/>
              </a:rPr>
              <a:t>Detailed model construction idea &amp; logic</a:t>
            </a:r>
          </a:p>
        </p:txBody>
      </p:sp>
      <p:sp>
        <p:nvSpPr>
          <p:cNvPr id="10" name="圓角矩形 9">
            <a:extLst>
              <a:ext uri="{FF2B5EF4-FFF2-40B4-BE49-F238E27FC236}">
                <a16:creationId xmlns:a16="http://schemas.microsoft.com/office/drawing/2014/main" id="{459DC720-E41F-7046-806B-1BE6C0E0B85E}"/>
              </a:ext>
            </a:extLst>
          </p:cNvPr>
          <p:cNvSpPr/>
          <p:nvPr/>
        </p:nvSpPr>
        <p:spPr>
          <a:xfrm>
            <a:off x="649073" y="1254579"/>
            <a:ext cx="2724650" cy="1200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HK" dirty="0"/>
              <a:t>Topic 4: Residuals checking and testing</a:t>
            </a:r>
            <a:endParaRPr kumimoji="1" lang="zh-HK" altLang="en-US" dirty="0"/>
          </a:p>
        </p:txBody>
      </p:sp>
      <p:sp>
        <p:nvSpPr>
          <p:cNvPr id="5" name="文字方塊 4">
            <a:extLst>
              <a:ext uri="{FF2B5EF4-FFF2-40B4-BE49-F238E27FC236}">
                <a16:creationId xmlns:a16="http://schemas.microsoft.com/office/drawing/2014/main" id="{598B2AB9-85DF-DA41-80F6-C077C8420E00}"/>
              </a:ext>
            </a:extLst>
          </p:cNvPr>
          <p:cNvSpPr txBox="1"/>
          <p:nvPr/>
        </p:nvSpPr>
        <p:spPr>
          <a:xfrm>
            <a:off x="990600" y="2558143"/>
            <a:ext cx="1140184" cy="461665"/>
          </a:xfrm>
          <a:prstGeom prst="rect">
            <a:avLst/>
          </a:prstGeom>
          <a:noFill/>
        </p:spPr>
        <p:txBody>
          <a:bodyPr wrap="none" rtlCol="0">
            <a:spAutoFit/>
          </a:bodyPr>
          <a:lstStyle/>
          <a:p>
            <a:r>
              <a:rPr kumimoji="1" lang="en-US" altLang="zh-HK" sz="1200" dirty="0" err="1"/>
              <a:t>Ljung</a:t>
            </a:r>
            <a:r>
              <a:rPr kumimoji="1" lang="en-US" altLang="zh-HK" sz="1200" dirty="0"/>
              <a:t> box test</a:t>
            </a:r>
          </a:p>
          <a:p>
            <a:r>
              <a:rPr kumimoji="1" lang="en-US" altLang="zh-HK" sz="1200" dirty="0"/>
              <a:t>White noise</a:t>
            </a:r>
            <a:endParaRPr kumimoji="1" lang="zh-HK" altLang="en-US" sz="1200" dirty="0"/>
          </a:p>
        </p:txBody>
      </p:sp>
    </p:spTree>
    <p:extLst>
      <p:ext uri="{BB962C8B-B14F-4D97-AF65-F5344CB8AC3E}">
        <p14:creationId xmlns:p14="http://schemas.microsoft.com/office/powerpoint/2010/main" val="1129663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776046C-6265-F74B-9BC1-CC5C6CD08B6D}"/>
              </a:ext>
            </a:extLst>
          </p:cNvPr>
          <p:cNvSpPr txBox="1">
            <a:spLocks/>
          </p:cNvSpPr>
          <p:nvPr/>
        </p:nvSpPr>
        <p:spPr>
          <a:xfrm>
            <a:off x="8686" y="348015"/>
            <a:ext cx="10515600" cy="369332"/>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defRPr/>
            </a:pPr>
            <a:r>
              <a:rPr lang="en-CA" sz="2000" dirty="0">
                <a:solidFill>
                  <a:srgbClr val="132E57"/>
                </a:solidFill>
                <a:latin typeface="Open Sans Light"/>
              </a:rPr>
              <a:t>Detailed model construction idea &amp; logic</a:t>
            </a:r>
          </a:p>
        </p:txBody>
      </p:sp>
      <p:sp>
        <p:nvSpPr>
          <p:cNvPr id="10" name="圓角矩形 9">
            <a:extLst>
              <a:ext uri="{FF2B5EF4-FFF2-40B4-BE49-F238E27FC236}">
                <a16:creationId xmlns:a16="http://schemas.microsoft.com/office/drawing/2014/main" id="{459DC720-E41F-7046-806B-1BE6C0E0B85E}"/>
              </a:ext>
            </a:extLst>
          </p:cNvPr>
          <p:cNvSpPr/>
          <p:nvPr/>
        </p:nvSpPr>
        <p:spPr>
          <a:xfrm>
            <a:off x="649073" y="1254579"/>
            <a:ext cx="2724650" cy="1200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HK" dirty="0"/>
              <a:t>Topic 4: Residuals checking and testing</a:t>
            </a:r>
            <a:endParaRPr kumimoji="1" lang="zh-HK" altLang="en-US" dirty="0"/>
          </a:p>
        </p:txBody>
      </p:sp>
      <p:sp>
        <p:nvSpPr>
          <p:cNvPr id="5" name="文字方塊 4">
            <a:extLst>
              <a:ext uri="{FF2B5EF4-FFF2-40B4-BE49-F238E27FC236}">
                <a16:creationId xmlns:a16="http://schemas.microsoft.com/office/drawing/2014/main" id="{598B2AB9-85DF-DA41-80F6-C077C8420E00}"/>
              </a:ext>
            </a:extLst>
          </p:cNvPr>
          <p:cNvSpPr txBox="1"/>
          <p:nvPr/>
        </p:nvSpPr>
        <p:spPr>
          <a:xfrm>
            <a:off x="990600" y="2558143"/>
            <a:ext cx="1140184" cy="461665"/>
          </a:xfrm>
          <a:prstGeom prst="rect">
            <a:avLst/>
          </a:prstGeom>
          <a:noFill/>
        </p:spPr>
        <p:txBody>
          <a:bodyPr wrap="none" rtlCol="0">
            <a:spAutoFit/>
          </a:bodyPr>
          <a:lstStyle/>
          <a:p>
            <a:r>
              <a:rPr kumimoji="1" lang="en-US" altLang="zh-HK" sz="1200" dirty="0" err="1"/>
              <a:t>Ljung</a:t>
            </a:r>
            <a:r>
              <a:rPr kumimoji="1" lang="en-US" altLang="zh-HK" sz="1200" dirty="0"/>
              <a:t> box test</a:t>
            </a:r>
          </a:p>
          <a:p>
            <a:r>
              <a:rPr kumimoji="1" lang="en-US" altLang="zh-HK" sz="1200" dirty="0"/>
              <a:t>White noise</a:t>
            </a:r>
            <a:endParaRPr kumimoji="1" lang="zh-HK" altLang="en-US" sz="1200" dirty="0"/>
          </a:p>
        </p:txBody>
      </p:sp>
      <p:sp>
        <p:nvSpPr>
          <p:cNvPr id="6" name="文字方塊 5">
            <a:extLst>
              <a:ext uri="{FF2B5EF4-FFF2-40B4-BE49-F238E27FC236}">
                <a16:creationId xmlns:a16="http://schemas.microsoft.com/office/drawing/2014/main" id="{8E20B3B9-5C1C-1E4A-AF54-8FA3C3CA40A0}"/>
              </a:ext>
            </a:extLst>
          </p:cNvPr>
          <p:cNvSpPr txBox="1"/>
          <p:nvPr/>
        </p:nvSpPr>
        <p:spPr>
          <a:xfrm>
            <a:off x="3886200" y="1262743"/>
            <a:ext cx="2116477" cy="1200329"/>
          </a:xfrm>
          <a:prstGeom prst="rect">
            <a:avLst/>
          </a:prstGeom>
          <a:noFill/>
        </p:spPr>
        <p:txBody>
          <a:bodyPr wrap="none" rtlCol="0">
            <a:spAutoFit/>
          </a:bodyPr>
          <a:lstStyle/>
          <a:p>
            <a:r>
              <a:rPr kumimoji="1" lang="en-US" altLang="zh-HK" dirty="0"/>
              <a:t>Three best models</a:t>
            </a:r>
          </a:p>
          <a:p>
            <a:r>
              <a:rPr kumimoji="1" lang="en-US" altLang="zh-HK" dirty="0"/>
              <a:t>ARIMA(2,0,0)</a:t>
            </a:r>
          </a:p>
          <a:p>
            <a:r>
              <a:rPr kumimoji="1" lang="en-US" altLang="zh-HK" dirty="0"/>
              <a:t>ARIMA(2,0,1)</a:t>
            </a:r>
          </a:p>
          <a:p>
            <a:r>
              <a:rPr kumimoji="1" lang="en-US" altLang="zh-HK" dirty="0"/>
              <a:t>ARIMA(5,0,2)</a:t>
            </a:r>
            <a:endParaRPr kumimoji="1" lang="zh-HK" altLang="en-US" dirty="0"/>
          </a:p>
        </p:txBody>
      </p:sp>
      <p:pic>
        <p:nvPicPr>
          <p:cNvPr id="11" name="圖片 10" descr="一張含有 桌 的圖片&#10;&#10;自動產生的描述">
            <a:extLst>
              <a:ext uri="{FF2B5EF4-FFF2-40B4-BE49-F238E27FC236}">
                <a16:creationId xmlns:a16="http://schemas.microsoft.com/office/drawing/2014/main" id="{A1F849D6-6866-274F-8728-9EEE8AAB0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8603" y="0"/>
            <a:ext cx="5371537" cy="6858000"/>
          </a:xfrm>
          <a:prstGeom prst="rect">
            <a:avLst/>
          </a:prstGeom>
        </p:spPr>
      </p:pic>
      <p:sp>
        <p:nvSpPr>
          <p:cNvPr id="12" name="文字方塊 11">
            <a:extLst>
              <a:ext uri="{FF2B5EF4-FFF2-40B4-BE49-F238E27FC236}">
                <a16:creationId xmlns:a16="http://schemas.microsoft.com/office/drawing/2014/main" id="{B0AACE75-08B6-A644-AAE3-652EED2A6A5F}"/>
              </a:ext>
            </a:extLst>
          </p:cNvPr>
          <p:cNvSpPr txBox="1"/>
          <p:nvPr/>
        </p:nvSpPr>
        <p:spPr>
          <a:xfrm>
            <a:off x="2011398" y="3429000"/>
            <a:ext cx="3859326" cy="1477328"/>
          </a:xfrm>
          <a:prstGeom prst="rect">
            <a:avLst/>
          </a:prstGeom>
          <a:noFill/>
        </p:spPr>
        <p:txBody>
          <a:bodyPr wrap="none" rtlCol="0">
            <a:spAutoFit/>
          </a:bodyPr>
          <a:lstStyle/>
          <a:p>
            <a:r>
              <a:rPr kumimoji="1" lang="en-US" altLang="zh-HK" dirty="0">
                <a:solidFill>
                  <a:srgbClr val="FF0000"/>
                </a:solidFill>
              </a:rPr>
              <a:t>More sample to try(</a:t>
            </a:r>
            <a:r>
              <a:rPr kumimoji="1" lang="en-US" altLang="zh-HK" dirty="0" err="1">
                <a:solidFill>
                  <a:srgbClr val="FF0000"/>
                </a:solidFill>
              </a:rPr>
              <a:t>acf,pacf</a:t>
            </a:r>
            <a:r>
              <a:rPr kumimoji="1" lang="en-US" altLang="zh-HK" dirty="0">
                <a:solidFill>
                  <a:srgbClr val="FF0000"/>
                </a:solidFill>
              </a:rPr>
              <a:t>)</a:t>
            </a:r>
          </a:p>
          <a:p>
            <a:r>
              <a:rPr kumimoji="1" lang="en-US" altLang="zh-HK" dirty="0">
                <a:solidFill>
                  <a:srgbClr val="FF0000"/>
                </a:solidFill>
              </a:rPr>
              <a:t>T-distribution </a:t>
            </a:r>
          </a:p>
          <a:p>
            <a:r>
              <a:rPr kumimoji="1" lang="en-US" altLang="zh-HK" dirty="0">
                <a:solidFill>
                  <a:srgbClr val="FF0000"/>
                </a:solidFill>
              </a:rPr>
              <a:t>Make comparison with other market</a:t>
            </a:r>
          </a:p>
          <a:p>
            <a:r>
              <a:rPr kumimoji="1" lang="en-US" altLang="zh-HK" dirty="0">
                <a:solidFill>
                  <a:srgbClr val="FF0000"/>
                </a:solidFill>
              </a:rPr>
              <a:t>Fitting testing</a:t>
            </a:r>
          </a:p>
          <a:p>
            <a:endParaRPr kumimoji="1" lang="zh-HK" altLang="en-US" dirty="0">
              <a:solidFill>
                <a:srgbClr val="FF0000"/>
              </a:solidFill>
            </a:endParaRPr>
          </a:p>
        </p:txBody>
      </p:sp>
    </p:spTree>
    <p:extLst>
      <p:ext uri="{BB962C8B-B14F-4D97-AF65-F5344CB8AC3E}">
        <p14:creationId xmlns:p14="http://schemas.microsoft.com/office/powerpoint/2010/main" val="1838913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93D84AB-B562-4B42-94A5-BF480844E1BF}"/>
              </a:ext>
            </a:extLst>
          </p:cNvPr>
          <p:cNvSpPr>
            <a:spLocks noGrp="1"/>
          </p:cNvSpPr>
          <p:nvPr>
            <p:ph type="sldNum" sz="quarter" idx="12"/>
          </p:nvPr>
        </p:nvSpPr>
        <p:spPr/>
        <p:txBody>
          <a:bodyPr/>
          <a:lstStyle/>
          <a:p>
            <a:fld id="{3ED6ADD1-67D1-4DBE-9F13-13AE3ECC0671}" type="slidenum">
              <a:rPr lang="en-US" smtClean="0"/>
              <a:t>4</a:t>
            </a:fld>
            <a:endParaRPr lang="en-US"/>
          </a:p>
        </p:txBody>
      </p:sp>
      <p:sp>
        <p:nvSpPr>
          <p:cNvPr id="6" name="Title 1">
            <a:extLst>
              <a:ext uri="{FF2B5EF4-FFF2-40B4-BE49-F238E27FC236}">
                <a16:creationId xmlns:a16="http://schemas.microsoft.com/office/drawing/2014/main" id="{E287963F-40A7-4C42-AD7B-05BE9585308A}"/>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200" b="0" i="0" u="none" strike="noStrike" kern="1200" cap="none" spc="0" normalizeH="0" baseline="0" noProof="0" dirty="0">
                <a:ln>
                  <a:noFill/>
                </a:ln>
                <a:solidFill>
                  <a:srgbClr val="132E57"/>
                </a:solidFill>
                <a:effectLst/>
                <a:uLnTx/>
                <a:uFillTx/>
                <a:latin typeface="Open Sans Light"/>
                <a:ea typeface="+mj-ea"/>
                <a:cs typeface="+mj-cs"/>
              </a:rPr>
              <a:t>Progress of my reading and learning</a:t>
            </a:r>
          </a:p>
        </p:txBody>
      </p:sp>
      <p:cxnSp>
        <p:nvCxnSpPr>
          <p:cNvPr id="7" name="Straight Connector 20">
            <a:extLst>
              <a:ext uri="{FF2B5EF4-FFF2-40B4-BE49-F238E27FC236}">
                <a16:creationId xmlns:a16="http://schemas.microsoft.com/office/drawing/2014/main" id="{8758F377-5655-AD41-B44F-893401706AE0}"/>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10" name="文字方塊 9">
            <a:extLst>
              <a:ext uri="{FF2B5EF4-FFF2-40B4-BE49-F238E27FC236}">
                <a16:creationId xmlns:a16="http://schemas.microsoft.com/office/drawing/2014/main" id="{A1AEBB46-90F1-E54F-A94F-6A7C1700DB24}"/>
              </a:ext>
            </a:extLst>
          </p:cNvPr>
          <p:cNvSpPr txBox="1"/>
          <p:nvPr/>
        </p:nvSpPr>
        <p:spPr>
          <a:xfrm>
            <a:off x="743523" y="1088365"/>
            <a:ext cx="899092" cy="400110"/>
          </a:xfrm>
          <a:prstGeom prst="rect">
            <a:avLst/>
          </a:prstGeom>
          <a:noFill/>
        </p:spPr>
        <p:txBody>
          <a:bodyPr wrap="none" rtlCol="0">
            <a:spAutoFit/>
          </a:bodyPr>
          <a:lstStyle/>
          <a:p>
            <a:r>
              <a:rPr kumimoji="1" lang="en-US" altLang="zh-HK" sz="2000" b="1" dirty="0"/>
              <a:t>Books:</a:t>
            </a:r>
            <a:endParaRPr kumimoji="1" lang="zh-HK" altLang="en-US" sz="2000" b="1" dirty="0"/>
          </a:p>
        </p:txBody>
      </p:sp>
      <p:sp>
        <p:nvSpPr>
          <p:cNvPr id="13" name="文字方塊 12">
            <a:extLst>
              <a:ext uri="{FF2B5EF4-FFF2-40B4-BE49-F238E27FC236}">
                <a16:creationId xmlns:a16="http://schemas.microsoft.com/office/drawing/2014/main" id="{C4060514-F4B3-5047-9F8E-F7037233B618}"/>
              </a:ext>
            </a:extLst>
          </p:cNvPr>
          <p:cNvSpPr txBox="1"/>
          <p:nvPr/>
        </p:nvSpPr>
        <p:spPr>
          <a:xfrm>
            <a:off x="2464908" y="1614778"/>
            <a:ext cx="9190063" cy="2308324"/>
          </a:xfrm>
          <a:prstGeom prst="rect">
            <a:avLst/>
          </a:prstGeom>
          <a:noFill/>
        </p:spPr>
        <p:txBody>
          <a:bodyPr wrap="square" rtlCol="0">
            <a:spAutoFit/>
          </a:bodyPr>
          <a:lstStyle/>
          <a:p>
            <a:r>
              <a:rPr kumimoji="1" lang="en-US" altLang="zh-HK" dirty="0"/>
              <a:t>For this book, I regard it as a supplementary reference book of the previous one, since it focuses on the model application on a larger range of finance industry. And I’m reading the chapter 2 </a:t>
            </a:r>
          </a:p>
          <a:p>
            <a:endParaRPr kumimoji="1" lang="en-US" altLang="zh-HK" dirty="0"/>
          </a:p>
          <a:p>
            <a:r>
              <a:rPr kumimoji="1" lang="en-US" altLang="zh-HK" dirty="0"/>
              <a:t>In the chapter 2, it discusses deep into the stochastic process, NPEB and time series model, and the relationship, links between those topics and their combination application.</a:t>
            </a:r>
          </a:p>
          <a:p>
            <a:endParaRPr kumimoji="1" lang="en-US" altLang="zh-HK" dirty="0"/>
          </a:p>
          <a:p>
            <a:r>
              <a:rPr kumimoji="1" lang="en-US" altLang="zh-HK" dirty="0"/>
              <a:t>There’re also some new materials I’ve learnt in this book that I could use in my project, such as the normal QQ analysis and some historic models.   </a:t>
            </a:r>
            <a:endParaRPr lang="en-US" altLang="zh-HK" dirty="0"/>
          </a:p>
        </p:txBody>
      </p:sp>
      <p:pic>
        <p:nvPicPr>
          <p:cNvPr id="14" name="圖片 13">
            <a:extLst>
              <a:ext uri="{FF2B5EF4-FFF2-40B4-BE49-F238E27FC236}">
                <a16:creationId xmlns:a16="http://schemas.microsoft.com/office/drawing/2014/main" id="{78B56E73-817A-9D4B-A42F-205741AF8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564" y="1614778"/>
            <a:ext cx="1695363" cy="2499115"/>
          </a:xfrm>
          <a:prstGeom prst="rect">
            <a:avLst/>
          </a:prstGeom>
        </p:spPr>
      </p:pic>
      <p:pic>
        <p:nvPicPr>
          <p:cNvPr id="3" name="圖片 2">
            <a:extLst>
              <a:ext uri="{FF2B5EF4-FFF2-40B4-BE49-F238E27FC236}">
                <a16:creationId xmlns:a16="http://schemas.microsoft.com/office/drawing/2014/main" id="{E8B771E5-2726-334D-B44D-8B31BFDC3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564" y="4240196"/>
            <a:ext cx="1695363" cy="2572009"/>
          </a:xfrm>
          <a:prstGeom prst="rect">
            <a:avLst/>
          </a:prstGeom>
        </p:spPr>
      </p:pic>
      <p:sp>
        <p:nvSpPr>
          <p:cNvPr id="5" name="文字方塊 4">
            <a:extLst>
              <a:ext uri="{FF2B5EF4-FFF2-40B4-BE49-F238E27FC236}">
                <a16:creationId xmlns:a16="http://schemas.microsoft.com/office/drawing/2014/main" id="{13EABB7D-F12D-8D43-8A42-3A59951837FA}"/>
              </a:ext>
            </a:extLst>
          </p:cNvPr>
          <p:cNvSpPr txBox="1"/>
          <p:nvPr/>
        </p:nvSpPr>
        <p:spPr>
          <a:xfrm>
            <a:off x="2464908" y="4441371"/>
            <a:ext cx="9190064" cy="1200329"/>
          </a:xfrm>
          <a:prstGeom prst="rect">
            <a:avLst/>
          </a:prstGeom>
          <a:noFill/>
        </p:spPr>
        <p:txBody>
          <a:bodyPr wrap="square" rtlCol="0">
            <a:spAutoFit/>
          </a:bodyPr>
          <a:lstStyle/>
          <a:p>
            <a:r>
              <a:rPr kumimoji="1" lang="en-US" altLang="zh-HK" dirty="0"/>
              <a:t>This books mainly focus on the time series and it goes deep into the topic.</a:t>
            </a:r>
          </a:p>
          <a:p>
            <a:endParaRPr kumimoji="1" lang="en-US" altLang="zh-HK" dirty="0"/>
          </a:p>
          <a:p>
            <a:r>
              <a:rPr kumimoji="1" lang="en-US" altLang="zh-HK" dirty="0"/>
              <a:t>I’ve also started to read this book, but the progress is slow, since I had to refer to more materials to understand the ideas, logic or even notations.</a:t>
            </a:r>
            <a:endParaRPr kumimoji="1" lang="zh-HK" altLang="en-US" dirty="0"/>
          </a:p>
        </p:txBody>
      </p:sp>
      <p:pic>
        <p:nvPicPr>
          <p:cNvPr id="1026" name="Picture 2" descr="page1image24766624">
            <a:extLst>
              <a:ext uri="{FF2B5EF4-FFF2-40B4-BE49-F238E27FC236}">
                <a16:creationId xmlns:a16="http://schemas.microsoft.com/office/drawing/2014/main" id="{47C810CC-9937-E94F-B87E-EEFC83D746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219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24761424">
            <a:extLst>
              <a:ext uri="{FF2B5EF4-FFF2-40B4-BE49-F238E27FC236}">
                <a16:creationId xmlns:a16="http://schemas.microsoft.com/office/drawing/2014/main" id="{26501C34-200F-CD49-9B3C-2F8DB48835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540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24979824">
            <a:extLst>
              <a:ext uri="{FF2B5EF4-FFF2-40B4-BE49-F238E27FC236}">
                <a16:creationId xmlns:a16="http://schemas.microsoft.com/office/drawing/2014/main" id="{42C95BBE-3CAB-484B-8432-011A5307DB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4965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24980864">
            <a:extLst>
              <a:ext uri="{FF2B5EF4-FFF2-40B4-BE49-F238E27FC236}">
                <a16:creationId xmlns:a16="http://schemas.microsoft.com/office/drawing/2014/main" id="{DB7A0BC4-80C0-E14C-A496-AC95F50DA6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540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image24981488">
            <a:extLst>
              <a:ext uri="{FF2B5EF4-FFF2-40B4-BE49-F238E27FC236}">
                <a16:creationId xmlns:a16="http://schemas.microsoft.com/office/drawing/2014/main" id="{8F7F2E4C-BC5E-0C49-B6FA-A94014C415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49657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page1image24978992">
            <a:extLst>
              <a:ext uri="{FF2B5EF4-FFF2-40B4-BE49-F238E27FC236}">
                <a16:creationId xmlns:a16="http://schemas.microsoft.com/office/drawing/2014/main" id="{2EBB6152-5273-7540-8CAC-EB3C8BADF9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266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1image24975248">
            <a:extLst>
              <a:ext uri="{FF2B5EF4-FFF2-40B4-BE49-F238E27FC236}">
                <a16:creationId xmlns:a16="http://schemas.microsoft.com/office/drawing/2014/main" id="{C2590CD0-18E0-E24C-B6B3-3B54F7F802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4965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image24982736">
            <a:extLst>
              <a:ext uri="{FF2B5EF4-FFF2-40B4-BE49-F238E27FC236}">
                <a16:creationId xmlns:a16="http://schemas.microsoft.com/office/drawing/2014/main" id="{C208CBE4-977D-0347-9FFE-BDFC8069442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2667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ge1image24155632">
            <a:extLst>
              <a:ext uri="{FF2B5EF4-FFF2-40B4-BE49-F238E27FC236}">
                <a16:creationId xmlns:a16="http://schemas.microsoft.com/office/drawing/2014/main" id="{E5301E92-D67F-0949-B9B2-F2A6038047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4965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page1image24152512">
            <a:extLst>
              <a:ext uri="{FF2B5EF4-FFF2-40B4-BE49-F238E27FC236}">
                <a16:creationId xmlns:a16="http://schemas.microsoft.com/office/drawing/2014/main" id="{B0F3C485-3D77-2A46-B794-AB1E96C08BD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2667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ge1image24162496">
            <a:extLst>
              <a:ext uri="{FF2B5EF4-FFF2-40B4-BE49-F238E27FC236}">
                <a16:creationId xmlns:a16="http://schemas.microsoft.com/office/drawing/2014/main" id="{A6FC496B-FA16-E84D-9571-9BD998DCE08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657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page1image24154592">
            <a:extLst>
              <a:ext uri="{FF2B5EF4-FFF2-40B4-BE49-F238E27FC236}">
                <a16:creationId xmlns:a16="http://schemas.microsoft.com/office/drawing/2014/main" id="{40BFFA30-6787-434C-86FF-6963FDD8DD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266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ge1image24162912">
            <a:extLst>
              <a:ext uri="{FF2B5EF4-FFF2-40B4-BE49-F238E27FC236}">
                <a16:creationId xmlns:a16="http://schemas.microsoft.com/office/drawing/2014/main" id="{F02BCAD2-2162-BD45-A412-111D4A95551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4965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page1image24157712">
            <a:extLst>
              <a:ext uri="{FF2B5EF4-FFF2-40B4-BE49-F238E27FC236}">
                <a16:creationId xmlns:a16="http://schemas.microsoft.com/office/drawing/2014/main" id="{66410DFF-CF12-0649-B55A-20F753DA3CA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2667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age1image24152720">
            <a:extLst>
              <a:ext uri="{FF2B5EF4-FFF2-40B4-BE49-F238E27FC236}">
                <a16:creationId xmlns:a16="http://schemas.microsoft.com/office/drawing/2014/main" id="{07B5640A-7204-144E-9261-0015178D2AC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4965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page1image24155840">
            <a:extLst>
              <a:ext uri="{FF2B5EF4-FFF2-40B4-BE49-F238E27FC236}">
                <a16:creationId xmlns:a16="http://schemas.microsoft.com/office/drawing/2014/main" id="{57692F30-14A9-944C-836B-E50CD97E909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2667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age1image24152928">
            <a:extLst>
              <a:ext uri="{FF2B5EF4-FFF2-40B4-BE49-F238E27FC236}">
                <a16:creationId xmlns:a16="http://schemas.microsoft.com/office/drawing/2014/main" id="{D97CA613-F4EE-D942-B634-F461AEDFD21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49657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page1image24164784">
            <a:extLst>
              <a:ext uri="{FF2B5EF4-FFF2-40B4-BE49-F238E27FC236}">
                <a16:creationId xmlns:a16="http://schemas.microsoft.com/office/drawing/2014/main" id="{3CE41CDA-D032-6944-BF15-B25B7B0EECC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266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age1image24151888">
            <a:extLst>
              <a:ext uri="{FF2B5EF4-FFF2-40B4-BE49-F238E27FC236}">
                <a16:creationId xmlns:a16="http://schemas.microsoft.com/office/drawing/2014/main" id="{2F6B2E13-8E3D-8741-B1B0-4522F5473A3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0"/>
            <a:ext cx="4965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page1image24164576">
            <a:extLst>
              <a:ext uri="{FF2B5EF4-FFF2-40B4-BE49-F238E27FC236}">
                <a16:creationId xmlns:a16="http://schemas.microsoft.com/office/drawing/2014/main" id="{6E4CCAD8-FA22-EF46-BEB6-2788215A6A9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0"/>
            <a:ext cx="2667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age1image24163952">
            <a:extLst>
              <a:ext uri="{FF2B5EF4-FFF2-40B4-BE49-F238E27FC236}">
                <a16:creationId xmlns:a16="http://schemas.microsoft.com/office/drawing/2014/main" id="{E38F043D-06B7-5D4E-AEC2-102E59E5845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4965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page1image24161872">
            <a:extLst>
              <a:ext uri="{FF2B5EF4-FFF2-40B4-BE49-F238E27FC236}">
                <a16:creationId xmlns:a16="http://schemas.microsoft.com/office/drawing/2014/main" id="{76DE6140-DA64-A040-A47C-535ACD62F21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0"/>
            <a:ext cx="2667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ge1image24156672">
            <a:extLst>
              <a:ext uri="{FF2B5EF4-FFF2-40B4-BE49-F238E27FC236}">
                <a16:creationId xmlns:a16="http://schemas.microsoft.com/office/drawing/2014/main" id="{200373E4-B7D1-974A-96E6-B3991B665B0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49657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page1image24154176">
            <a:extLst>
              <a:ext uri="{FF2B5EF4-FFF2-40B4-BE49-F238E27FC236}">
                <a16:creationId xmlns:a16="http://schemas.microsoft.com/office/drawing/2014/main" id="{1924C354-F4B5-ED4C-97E2-F8DE8C5D0EB3}"/>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0"/>
            <a:ext cx="266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age1image24157296">
            <a:extLst>
              <a:ext uri="{FF2B5EF4-FFF2-40B4-BE49-F238E27FC236}">
                <a16:creationId xmlns:a16="http://schemas.microsoft.com/office/drawing/2014/main" id="{3C7AB349-EAC9-5F4B-89D9-85D1846082E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0"/>
            <a:ext cx="4965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page1image24156880">
            <a:extLst>
              <a:ext uri="{FF2B5EF4-FFF2-40B4-BE49-F238E27FC236}">
                <a16:creationId xmlns:a16="http://schemas.microsoft.com/office/drawing/2014/main" id="{AB249C69-0565-B547-8E98-E6C23DD821B5}"/>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0" y="0"/>
            <a:ext cx="2667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page1image24164992">
            <a:extLst>
              <a:ext uri="{FF2B5EF4-FFF2-40B4-BE49-F238E27FC236}">
                <a16:creationId xmlns:a16="http://schemas.microsoft.com/office/drawing/2014/main" id="{AD6FE1BB-77CD-4A4E-BB58-FF6161853375}"/>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0" y="0"/>
            <a:ext cx="4965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page1image24159376">
            <a:extLst>
              <a:ext uri="{FF2B5EF4-FFF2-40B4-BE49-F238E27FC236}">
                <a16:creationId xmlns:a16="http://schemas.microsoft.com/office/drawing/2014/main" id="{AE04A1B0-4462-7244-9698-44BB0C211FA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0" y="0"/>
            <a:ext cx="2667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page1image24150224">
            <a:extLst>
              <a:ext uri="{FF2B5EF4-FFF2-40B4-BE49-F238E27FC236}">
                <a16:creationId xmlns:a16="http://schemas.microsoft.com/office/drawing/2014/main" id="{50111D58-1EE1-C64A-8383-D75403F69D47}"/>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0" y="0"/>
            <a:ext cx="49657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page1image24165200">
            <a:extLst>
              <a:ext uri="{FF2B5EF4-FFF2-40B4-BE49-F238E27FC236}">
                <a16:creationId xmlns:a16="http://schemas.microsoft.com/office/drawing/2014/main" id="{26E432ED-0402-A044-BDC7-037578BA081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0" y="0"/>
            <a:ext cx="266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page1image24154800">
            <a:extLst>
              <a:ext uri="{FF2B5EF4-FFF2-40B4-BE49-F238E27FC236}">
                <a16:creationId xmlns:a16="http://schemas.microsoft.com/office/drawing/2014/main" id="{3C506DCD-5049-A646-9D9F-B70A30C80D73}"/>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0" y="0"/>
            <a:ext cx="4965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page1image24151264">
            <a:extLst>
              <a:ext uri="{FF2B5EF4-FFF2-40B4-BE49-F238E27FC236}">
                <a16:creationId xmlns:a16="http://schemas.microsoft.com/office/drawing/2014/main" id="{3F123162-5AA8-1646-A211-D9DCD49E3124}"/>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0"/>
            <a:ext cx="266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page1image24166032">
            <a:extLst>
              <a:ext uri="{FF2B5EF4-FFF2-40B4-BE49-F238E27FC236}">
                <a16:creationId xmlns:a16="http://schemas.microsoft.com/office/drawing/2014/main" id="{7BA43A72-8E00-0047-881E-FDF2D032CF55}"/>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0" y="0"/>
            <a:ext cx="4965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page1image24157920">
            <a:extLst>
              <a:ext uri="{FF2B5EF4-FFF2-40B4-BE49-F238E27FC236}">
                <a16:creationId xmlns:a16="http://schemas.microsoft.com/office/drawing/2014/main" id="{DDDC2C10-65CA-124A-A317-9C7D7E417DCD}"/>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0" y="0"/>
            <a:ext cx="266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page1image24165408">
            <a:extLst>
              <a:ext uri="{FF2B5EF4-FFF2-40B4-BE49-F238E27FC236}">
                <a16:creationId xmlns:a16="http://schemas.microsoft.com/office/drawing/2014/main" id="{70291EB8-EFE4-E043-9372-D59326200124}"/>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0" y="0"/>
            <a:ext cx="2667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page1image24160000">
            <a:extLst>
              <a:ext uri="{FF2B5EF4-FFF2-40B4-BE49-F238E27FC236}">
                <a16:creationId xmlns:a16="http://schemas.microsoft.com/office/drawing/2014/main" id="{E6F9DA58-C6C5-644C-9D06-48E9692F75A2}"/>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0" y="0"/>
            <a:ext cx="49657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page1image24155008">
            <a:extLst>
              <a:ext uri="{FF2B5EF4-FFF2-40B4-BE49-F238E27FC236}">
                <a16:creationId xmlns:a16="http://schemas.microsoft.com/office/drawing/2014/main" id="{3A198D3C-F600-9241-A083-C914DABCBEDD}"/>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0" y="0"/>
            <a:ext cx="266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descr="page1image24158544">
            <a:extLst>
              <a:ext uri="{FF2B5EF4-FFF2-40B4-BE49-F238E27FC236}">
                <a16:creationId xmlns:a16="http://schemas.microsoft.com/office/drawing/2014/main" id="{41F754B2-5C0E-EE44-B056-6C1F1FDB4811}"/>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0" y="0"/>
            <a:ext cx="4965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page1image24156256">
            <a:extLst>
              <a:ext uri="{FF2B5EF4-FFF2-40B4-BE49-F238E27FC236}">
                <a16:creationId xmlns:a16="http://schemas.microsoft.com/office/drawing/2014/main" id="{EED1B7B5-2216-E948-8D2D-91024DDC7B41}"/>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0" y="0"/>
            <a:ext cx="266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41" descr="page1image24156048">
            <a:extLst>
              <a:ext uri="{FF2B5EF4-FFF2-40B4-BE49-F238E27FC236}">
                <a16:creationId xmlns:a16="http://schemas.microsoft.com/office/drawing/2014/main" id="{5C503F04-D621-DE4A-94E4-4E423104658B}"/>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0" y="0"/>
            <a:ext cx="4965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page1image24132016">
            <a:extLst>
              <a:ext uri="{FF2B5EF4-FFF2-40B4-BE49-F238E27FC236}">
                <a16:creationId xmlns:a16="http://schemas.microsoft.com/office/drawing/2014/main" id="{F9F272CB-FE35-1D49-9387-4FDA079E98F8}"/>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0" y="0"/>
            <a:ext cx="2667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67" name="Picture 43" descr="page1image24120160">
            <a:extLst>
              <a:ext uri="{FF2B5EF4-FFF2-40B4-BE49-F238E27FC236}">
                <a16:creationId xmlns:a16="http://schemas.microsoft.com/office/drawing/2014/main" id="{1571B107-41F6-DE4E-A71F-97D728A59763}"/>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0" y="0"/>
            <a:ext cx="49657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page1image24129936">
            <a:extLst>
              <a:ext uri="{FF2B5EF4-FFF2-40B4-BE49-F238E27FC236}">
                <a16:creationId xmlns:a16="http://schemas.microsoft.com/office/drawing/2014/main" id="{B4BE6E45-317C-734D-8D7E-0196EC688875}"/>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0" y="0"/>
            <a:ext cx="266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45" descr="page1image24132640">
            <a:extLst>
              <a:ext uri="{FF2B5EF4-FFF2-40B4-BE49-F238E27FC236}">
                <a16:creationId xmlns:a16="http://schemas.microsoft.com/office/drawing/2014/main" id="{476243EB-09F7-7B4C-9A3A-A49180EDF956}"/>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0" y="0"/>
            <a:ext cx="4965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page1image24126608">
            <a:extLst>
              <a:ext uri="{FF2B5EF4-FFF2-40B4-BE49-F238E27FC236}">
                <a16:creationId xmlns:a16="http://schemas.microsoft.com/office/drawing/2014/main" id="{9C511C83-9B75-D04D-86BC-50814DA1835C}"/>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0" y="0"/>
            <a:ext cx="266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47" descr="page1image24120368">
            <a:extLst>
              <a:ext uri="{FF2B5EF4-FFF2-40B4-BE49-F238E27FC236}">
                <a16:creationId xmlns:a16="http://schemas.microsoft.com/office/drawing/2014/main" id="{CF0F649A-5E64-F142-B7DC-80DF4855023F}"/>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0" y="0"/>
            <a:ext cx="266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page1image24131392">
            <a:extLst>
              <a:ext uri="{FF2B5EF4-FFF2-40B4-BE49-F238E27FC236}">
                <a16:creationId xmlns:a16="http://schemas.microsoft.com/office/drawing/2014/main" id="{6BDFC8A9-79CD-4643-9A79-1626D3314F5E}"/>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0" y="0"/>
            <a:ext cx="4965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49" descr="page1image24130976">
            <a:extLst>
              <a:ext uri="{FF2B5EF4-FFF2-40B4-BE49-F238E27FC236}">
                <a16:creationId xmlns:a16="http://schemas.microsoft.com/office/drawing/2014/main" id="{F3F802D9-0A4C-6C42-83AA-B87A2FF1A03D}"/>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0" y="0"/>
            <a:ext cx="2667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page1image24124528">
            <a:extLst>
              <a:ext uri="{FF2B5EF4-FFF2-40B4-BE49-F238E27FC236}">
                <a16:creationId xmlns:a16="http://schemas.microsoft.com/office/drawing/2014/main" id="{6123C577-5E07-E44F-BA06-48F696A8BE0E}"/>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0" y="0"/>
            <a:ext cx="49657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descr="page1image24133056">
            <a:extLst>
              <a:ext uri="{FF2B5EF4-FFF2-40B4-BE49-F238E27FC236}">
                <a16:creationId xmlns:a16="http://schemas.microsoft.com/office/drawing/2014/main" id="{022F8061-02C4-C84E-A970-91D00AE9F710}"/>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0" y="0"/>
            <a:ext cx="266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page1image24127440">
            <a:extLst>
              <a:ext uri="{FF2B5EF4-FFF2-40B4-BE49-F238E27FC236}">
                <a16:creationId xmlns:a16="http://schemas.microsoft.com/office/drawing/2014/main" id="{91A5E16D-DC6D-C545-89B4-8B686BEE21BA}"/>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0" y="0"/>
            <a:ext cx="4965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77" name="Picture 53" descr="page1image24122448">
            <a:extLst>
              <a:ext uri="{FF2B5EF4-FFF2-40B4-BE49-F238E27FC236}">
                <a16:creationId xmlns:a16="http://schemas.microsoft.com/office/drawing/2014/main" id="{1EEECCA1-F352-4544-95D0-DFA189B5E9BD}"/>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0" y="0"/>
            <a:ext cx="266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page1image24130352">
            <a:extLst>
              <a:ext uri="{FF2B5EF4-FFF2-40B4-BE49-F238E27FC236}">
                <a16:creationId xmlns:a16="http://schemas.microsoft.com/office/drawing/2014/main" id="{C32D7FD8-809E-4D4C-A399-A7D9EF4FFB80}"/>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0" y="0"/>
            <a:ext cx="2667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79" name="Picture 55" descr="page1image25145744">
            <a:extLst>
              <a:ext uri="{FF2B5EF4-FFF2-40B4-BE49-F238E27FC236}">
                <a16:creationId xmlns:a16="http://schemas.microsoft.com/office/drawing/2014/main" id="{F9CD6596-7FB6-4147-B891-03D0E50591E8}"/>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0" y="0"/>
            <a:ext cx="49657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descr="page1image25155472">
            <a:extLst>
              <a:ext uri="{FF2B5EF4-FFF2-40B4-BE49-F238E27FC236}">
                <a16:creationId xmlns:a16="http://schemas.microsoft.com/office/drawing/2014/main" id="{DB8557D3-9120-E440-B062-08C04B266283}"/>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0" y="0"/>
            <a:ext cx="266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81" name="Picture 57" descr="page1image25110480">
            <a:extLst>
              <a:ext uri="{FF2B5EF4-FFF2-40B4-BE49-F238E27FC236}">
                <a16:creationId xmlns:a16="http://schemas.microsoft.com/office/drawing/2014/main" id="{A4775D46-9BBF-9E48-B197-E07548AC298A}"/>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0" y="0"/>
            <a:ext cx="4965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8" descr="page1image25115680">
            <a:extLst>
              <a:ext uri="{FF2B5EF4-FFF2-40B4-BE49-F238E27FC236}">
                <a16:creationId xmlns:a16="http://schemas.microsoft.com/office/drawing/2014/main" id="{1800FD4D-5948-4D43-AE33-EB8A9D852346}"/>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0" y="0"/>
            <a:ext cx="266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83" name="Picture 59" descr="page1image25114016">
            <a:extLst>
              <a:ext uri="{FF2B5EF4-FFF2-40B4-BE49-F238E27FC236}">
                <a16:creationId xmlns:a16="http://schemas.microsoft.com/office/drawing/2014/main" id="{775DA1A7-4C2E-764D-874A-C6A829B407E6}"/>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0" y="0"/>
            <a:ext cx="4965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descr="page1image25105696">
            <a:extLst>
              <a:ext uri="{FF2B5EF4-FFF2-40B4-BE49-F238E27FC236}">
                <a16:creationId xmlns:a16="http://schemas.microsoft.com/office/drawing/2014/main" id="{87D435F7-DDE0-3C48-801A-A275C2355213}"/>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0" y="0"/>
            <a:ext cx="2667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85" name="Picture 61" descr="page1image25103200">
            <a:extLst>
              <a:ext uri="{FF2B5EF4-FFF2-40B4-BE49-F238E27FC236}">
                <a16:creationId xmlns:a16="http://schemas.microsoft.com/office/drawing/2014/main" id="{8ACDCCC3-DF6F-CA49-8BF5-F7C6706316C1}"/>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0" y="0"/>
            <a:ext cx="49657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descr="page1image25101952">
            <a:extLst>
              <a:ext uri="{FF2B5EF4-FFF2-40B4-BE49-F238E27FC236}">
                <a16:creationId xmlns:a16="http://schemas.microsoft.com/office/drawing/2014/main" id="{0B602C7A-1BE8-1A40-915B-00CF3AE179C8}"/>
              </a:ext>
            </a:extLst>
          </p:cNvPr>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0" y="0"/>
            <a:ext cx="266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87" name="Picture 63" descr="page1image25109856">
            <a:extLst>
              <a:ext uri="{FF2B5EF4-FFF2-40B4-BE49-F238E27FC236}">
                <a16:creationId xmlns:a16="http://schemas.microsoft.com/office/drawing/2014/main" id="{530304A4-52DF-6D41-B78C-CD4EC032EE82}"/>
              </a:ext>
            </a:extLst>
          </p:cNvPr>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0" y="0"/>
            <a:ext cx="4965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descr="page1image25109648">
            <a:extLst>
              <a:ext uri="{FF2B5EF4-FFF2-40B4-BE49-F238E27FC236}">
                <a16:creationId xmlns:a16="http://schemas.microsoft.com/office/drawing/2014/main" id="{3A06F134-FE8C-8545-A74B-7435B3C32AE1}"/>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0" y="0"/>
            <a:ext cx="2667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89" name="Picture 65" descr="page1image25112768">
            <a:extLst>
              <a:ext uri="{FF2B5EF4-FFF2-40B4-BE49-F238E27FC236}">
                <a16:creationId xmlns:a16="http://schemas.microsoft.com/office/drawing/2014/main" id="{498F5DA8-6E8F-4A4C-AC60-FA20334A308E}"/>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0" y="0"/>
            <a:ext cx="4965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6" descr="page1image25111728">
            <a:extLst>
              <a:ext uri="{FF2B5EF4-FFF2-40B4-BE49-F238E27FC236}">
                <a16:creationId xmlns:a16="http://schemas.microsoft.com/office/drawing/2014/main" id="{2788C57F-A765-1F4C-A853-77C7B34C1587}"/>
              </a:ext>
            </a:extLst>
          </p:cNvPr>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0" y="0"/>
            <a:ext cx="266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91" name="Picture 67" descr="page1image25125200">
            <a:extLst>
              <a:ext uri="{FF2B5EF4-FFF2-40B4-BE49-F238E27FC236}">
                <a16:creationId xmlns:a16="http://schemas.microsoft.com/office/drawing/2014/main" id="{9400C393-A500-FE4E-BA8D-2887E4AC773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2667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92" name="Picture 68" descr="page1image25130192">
            <a:extLst>
              <a:ext uri="{FF2B5EF4-FFF2-40B4-BE49-F238E27FC236}">
                <a16:creationId xmlns:a16="http://schemas.microsoft.com/office/drawing/2014/main" id="{D7036C02-AFFA-DC46-9E40-41DAAF0DBAF8}"/>
              </a:ext>
            </a:extLst>
          </p:cNvPr>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0" y="0"/>
            <a:ext cx="4965700" cy="0"/>
          </a:xfrm>
          <a:prstGeom prst="rect">
            <a:avLst/>
          </a:prstGeom>
          <a:noFill/>
          <a:extLst>
            <a:ext uri="{909E8E84-426E-40DD-AFC4-6F175D3DCCD1}">
              <a14:hiddenFill xmlns:a14="http://schemas.microsoft.com/office/drawing/2010/main">
                <a:solidFill>
                  <a:srgbClr val="FFFFFF"/>
                </a:solidFill>
              </a14:hiddenFill>
            </a:ext>
          </a:extLst>
        </p:spPr>
      </p:pic>
      <p:pic>
        <p:nvPicPr>
          <p:cNvPr id="1093" name="Picture 69" descr="page1image25130608">
            <a:extLst>
              <a:ext uri="{FF2B5EF4-FFF2-40B4-BE49-F238E27FC236}">
                <a16:creationId xmlns:a16="http://schemas.microsoft.com/office/drawing/2014/main" id="{4FA1BC64-3A51-EE48-A2A2-83963EFADC8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657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1094" name="Picture 70" descr="page1image25068976">
            <a:extLst>
              <a:ext uri="{FF2B5EF4-FFF2-40B4-BE49-F238E27FC236}">
                <a16:creationId xmlns:a16="http://schemas.microsoft.com/office/drawing/2014/main" id="{7E3A6DF1-CE4E-0744-93FF-072F5C9BF39C}"/>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0" y="0"/>
            <a:ext cx="266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95" name="Picture 71" descr="page1image25068144">
            <a:extLst>
              <a:ext uri="{FF2B5EF4-FFF2-40B4-BE49-F238E27FC236}">
                <a16:creationId xmlns:a16="http://schemas.microsoft.com/office/drawing/2014/main" id="{71308FA5-79B2-074E-A935-885112382F92}"/>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0" y="0"/>
            <a:ext cx="49657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96" name="Picture 72" descr="page1image25075632">
            <a:extLst>
              <a:ext uri="{FF2B5EF4-FFF2-40B4-BE49-F238E27FC236}">
                <a16:creationId xmlns:a16="http://schemas.microsoft.com/office/drawing/2014/main" id="{9170AC92-BF6B-E945-A053-434D0B4CA6F9}"/>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0" y="0"/>
            <a:ext cx="2667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97" name="Picture 73" descr="page1image25073136">
            <a:extLst>
              <a:ext uri="{FF2B5EF4-FFF2-40B4-BE49-F238E27FC236}">
                <a16:creationId xmlns:a16="http://schemas.microsoft.com/office/drawing/2014/main" id="{8B8989BB-DC61-C344-B77C-FD9E35F81D95}"/>
              </a:ext>
            </a:extLst>
          </p:cNvPr>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0" y="0"/>
            <a:ext cx="4965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98" name="Picture 74" descr="page1image25069600">
            <a:extLst>
              <a:ext uri="{FF2B5EF4-FFF2-40B4-BE49-F238E27FC236}">
                <a16:creationId xmlns:a16="http://schemas.microsoft.com/office/drawing/2014/main" id="{C6738382-E7A1-AC41-B53E-EDB87894902F}"/>
              </a:ext>
            </a:extLst>
          </p:cNvPr>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0" y="0"/>
            <a:ext cx="2667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100" name="Picture 76" descr="page1image25078128">
            <a:extLst>
              <a:ext uri="{FF2B5EF4-FFF2-40B4-BE49-F238E27FC236}">
                <a16:creationId xmlns:a16="http://schemas.microsoft.com/office/drawing/2014/main" id="{29B7AB49-4F15-3640-8CA4-25A7C1FE8E0E}"/>
              </a:ext>
            </a:extLst>
          </p:cNvPr>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0" y="0"/>
            <a:ext cx="254000" cy="11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317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97C0-83CC-4513-8ADA-BB9F256A2A38}"/>
              </a:ext>
            </a:extLst>
          </p:cNvPr>
          <p:cNvSpPr>
            <a:spLocks noGrp="1"/>
          </p:cNvSpPr>
          <p:nvPr>
            <p:ph type="ctrTitle"/>
          </p:nvPr>
        </p:nvSpPr>
        <p:spPr>
          <a:xfrm>
            <a:off x="6096000" y="4709096"/>
            <a:ext cx="8788400" cy="1223963"/>
          </a:xfrm>
        </p:spPr>
        <p:txBody>
          <a:bodyPr>
            <a:normAutofit/>
          </a:bodyPr>
          <a:lstStyle/>
          <a:p>
            <a:pPr algn="l"/>
            <a:r>
              <a:rPr lang="en-US" altLang="zh-HK" sz="3600" dirty="0">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t>Supervisor: Dr. LCM</a:t>
            </a:r>
            <a:br>
              <a:rPr lang="en-US" altLang="zh-HK" sz="3600" dirty="0">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br>
            <a:r>
              <a:rPr lang="en-US" altLang="zh-HK" sz="3600" dirty="0">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t>Student: YIN, </a:t>
            </a:r>
            <a:r>
              <a:rPr lang="en-US" altLang="zh-HK" sz="3600" dirty="0" err="1">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t>Zhendong</a:t>
            </a:r>
            <a:endParaRPr lang="en-CA" sz="3600" dirty="0"/>
          </a:p>
        </p:txBody>
      </p:sp>
      <p:sp>
        <p:nvSpPr>
          <p:cNvPr id="3" name="矩形 2">
            <a:extLst>
              <a:ext uri="{FF2B5EF4-FFF2-40B4-BE49-F238E27FC236}">
                <a16:creationId xmlns:a16="http://schemas.microsoft.com/office/drawing/2014/main" id="{C47318B6-3542-3642-B8B0-0F865989D4EE}"/>
              </a:ext>
            </a:extLst>
          </p:cNvPr>
          <p:cNvSpPr/>
          <p:nvPr/>
        </p:nvSpPr>
        <p:spPr>
          <a:xfrm>
            <a:off x="1742356" y="2067785"/>
            <a:ext cx="8980856"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132E57"/>
              </a:buClr>
              <a:buSzPct val="25000"/>
              <a:buFontTx/>
              <a:buNone/>
              <a:tabLst/>
              <a:defRPr/>
            </a:pPr>
            <a:r>
              <a:rPr kumimoji="0" lang="en-US" altLang="zh-HK" sz="5400" b="0" i="0" u="none" strike="noStrike" kern="1200" cap="none" spc="0" normalizeH="0" baseline="0" noProof="0" dirty="0">
                <a:ln>
                  <a:noFill/>
                </a:ln>
                <a:solidFill>
                  <a:srgbClr val="FFFFFF"/>
                </a:solidFill>
                <a:effectLst/>
                <a:uLnTx/>
                <a:uFillTx/>
                <a:latin typeface="Calibri" panose="020F0502020204030204"/>
                <a:ea typeface="+mn-ea"/>
                <a:cs typeface="+mn-cs"/>
                <a:sym typeface="Open Sans"/>
              </a:rPr>
              <a:t>MATH 4999 Regular Meeting VI</a:t>
            </a:r>
          </a:p>
        </p:txBody>
      </p:sp>
    </p:spTree>
    <p:extLst>
      <p:ext uri="{BB962C8B-B14F-4D97-AF65-F5344CB8AC3E}">
        <p14:creationId xmlns:p14="http://schemas.microsoft.com/office/powerpoint/2010/main" val="3836971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200" b="0" i="0" u="none" strike="noStrike" kern="1200" cap="none" spc="0" normalizeH="0" baseline="0" noProof="0" dirty="0">
                <a:ln>
                  <a:noFill/>
                </a:ln>
                <a:solidFill>
                  <a:srgbClr val="132E57"/>
                </a:solidFill>
                <a:effectLst/>
                <a:uLnTx/>
                <a:uFillTx/>
                <a:latin typeface="Open Sans Light"/>
                <a:ea typeface="+mj-ea"/>
                <a:cs typeface="+mj-cs"/>
              </a:rPr>
              <a:t>Review of the last part </a:t>
            </a:r>
            <a:r>
              <a:rPr kumimoji="0" lang="zh-CN" altLang="en-US" sz="3200" b="0" i="0" u="none" strike="noStrike" kern="1200" cap="none" spc="0" normalizeH="0" baseline="0" noProof="0" dirty="0">
                <a:ln>
                  <a:noFill/>
                </a:ln>
                <a:solidFill>
                  <a:srgbClr val="132E57"/>
                </a:solidFill>
                <a:effectLst/>
                <a:uLnTx/>
                <a:uFillTx/>
                <a:latin typeface="Open Sans Light"/>
                <a:ea typeface="+mj-ea"/>
                <a:cs typeface="+mj-cs"/>
              </a:rPr>
              <a:t> </a:t>
            </a:r>
            <a:endParaRPr kumimoji="0" lang="en-CA" sz="3200" b="0" i="0" u="none" strike="noStrike" kern="1200" cap="none" spc="0" normalizeH="0" baseline="0" noProof="0" dirty="0">
              <a:ln>
                <a:noFill/>
              </a:ln>
              <a:solidFill>
                <a:srgbClr val="132E57"/>
              </a:solidFill>
              <a:effectLst/>
              <a:uLnTx/>
              <a:uFillTx/>
              <a:latin typeface="Open Sans Light"/>
              <a:ea typeface="+mj-ea"/>
              <a:cs typeface="+mj-cs"/>
            </a:endParaRP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9" name="文字方塊 8">
            <a:extLst>
              <a:ext uri="{FF2B5EF4-FFF2-40B4-BE49-F238E27FC236}">
                <a16:creationId xmlns:a16="http://schemas.microsoft.com/office/drawing/2014/main" id="{367D1FD6-D7F3-9247-A308-E94DAFA5A1FD}"/>
              </a:ext>
            </a:extLst>
          </p:cNvPr>
          <p:cNvSpPr txBox="1"/>
          <p:nvPr/>
        </p:nvSpPr>
        <p:spPr>
          <a:xfrm>
            <a:off x="351782" y="1200838"/>
            <a:ext cx="11488436" cy="1077218"/>
          </a:xfrm>
          <a:prstGeom prst="rect">
            <a:avLst/>
          </a:prstGeom>
          <a:noFill/>
        </p:spPr>
        <p:txBody>
          <a:bodyPr wrap="square" rtlCol="0">
            <a:spAutoFit/>
          </a:bodyPr>
          <a:lstStyle/>
          <a:p>
            <a:r>
              <a:rPr kumimoji="1" lang="en-US" altLang="zh-HK" sz="1600" dirty="0"/>
              <a:t>In previous findings, we raise </a:t>
            </a:r>
            <a:r>
              <a:rPr kumimoji="1" lang="en-US" altLang="zh-HK" sz="1600" dirty="0" err="1"/>
              <a:t>tencent</a:t>
            </a:r>
            <a:r>
              <a:rPr kumimoji="1" lang="en-US" altLang="zh-HK" sz="1600" dirty="0"/>
              <a:t> stock as an example, while we compare different types of data (Price, return, log return), analyzing the differences, pros and cons, and the fundamentals of choosing log return.</a:t>
            </a:r>
          </a:p>
          <a:p>
            <a:endParaRPr kumimoji="1" lang="en-US" altLang="zh-HK" sz="1600" dirty="0"/>
          </a:p>
          <a:p>
            <a:r>
              <a:rPr kumimoji="1" lang="en-US" altLang="zh-HK" sz="1600" dirty="0"/>
              <a:t>The time series model we‘ve fitted turns out to be ARMA(</a:t>
            </a:r>
            <a:r>
              <a:rPr kumimoji="1" lang="en-US" altLang="zh-CN" sz="1600" dirty="0"/>
              <a:t>5,2</a:t>
            </a:r>
            <a:r>
              <a:rPr kumimoji="1" lang="en-US" altLang="zh-HK" sz="1600" dirty="0"/>
              <a:t>). And we check the residuals</a:t>
            </a:r>
            <a:r>
              <a:rPr kumimoji="1" lang="zh-CN" altLang="en-US" sz="1600" dirty="0"/>
              <a:t> </a:t>
            </a:r>
            <a:r>
              <a:rPr kumimoji="1" lang="en-US" altLang="zh-CN" sz="1600" dirty="0"/>
              <a:t>to test the model effectiveness.</a:t>
            </a:r>
            <a:endParaRPr kumimoji="1" lang="en-US" altLang="zh-HK" sz="1600" dirty="0"/>
          </a:p>
        </p:txBody>
      </p:sp>
      <p:sp>
        <p:nvSpPr>
          <p:cNvPr id="12" name="文字方塊 11">
            <a:extLst>
              <a:ext uri="{FF2B5EF4-FFF2-40B4-BE49-F238E27FC236}">
                <a16:creationId xmlns:a16="http://schemas.microsoft.com/office/drawing/2014/main" id="{6342FCEA-0687-A14B-84D9-E6F080AB3BA5}"/>
              </a:ext>
            </a:extLst>
          </p:cNvPr>
          <p:cNvSpPr txBox="1"/>
          <p:nvPr/>
        </p:nvSpPr>
        <p:spPr>
          <a:xfrm>
            <a:off x="351782" y="2570844"/>
            <a:ext cx="5901103" cy="830997"/>
          </a:xfrm>
          <a:prstGeom prst="rect">
            <a:avLst/>
          </a:prstGeom>
          <a:noFill/>
        </p:spPr>
        <p:txBody>
          <a:bodyPr wrap="none" rtlCol="0">
            <a:spAutoFit/>
          </a:bodyPr>
          <a:lstStyle/>
          <a:p>
            <a:r>
              <a:rPr kumimoji="1" lang="en-US" altLang="zh-HK" sz="1600" dirty="0"/>
              <a:t>So I proceed to the next stage. To research into more examples.</a:t>
            </a:r>
          </a:p>
          <a:p>
            <a:r>
              <a:rPr kumimoji="1" lang="en-US" altLang="zh-HK" sz="1600" dirty="0"/>
              <a:t>So I start from banking industry.</a:t>
            </a:r>
          </a:p>
          <a:p>
            <a:r>
              <a:rPr kumimoji="1" lang="en-US" altLang="zh-HK" sz="1600" dirty="0"/>
              <a:t>But that’s when the problem arises.</a:t>
            </a:r>
            <a:endParaRPr kumimoji="1" lang="zh-HK" altLang="en-US" sz="1600" dirty="0"/>
          </a:p>
        </p:txBody>
      </p:sp>
      <p:sp>
        <p:nvSpPr>
          <p:cNvPr id="2" name="文字方塊 1">
            <a:extLst>
              <a:ext uri="{FF2B5EF4-FFF2-40B4-BE49-F238E27FC236}">
                <a16:creationId xmlns:a16="http://schemas.microsoft.com/office/drawing/2014/main" id="{89DEA752-9635-0F40-855F-9EE72DD0E6D7}"/>
              </a:ext>
            </a:extLst>
          </p:cNvPr>
          <p:cNvSpPr txBox="1"/>
          <p:nvPr/>
        </p:nvSpPr>
        <p:spPr>
          <a:xfrm>
            <a:off x="506775" y="3712684"/>
            <a:ext cx="8626207" cy="1815882"/>
          </a:xfrm>
          <a:prstGeom prst="rect">
            <a:avLst/>
          </a:prstGeom>
          <a:noFill/>
        </p:spPr>
        <p:txBody>
          <a:bodyPr wrap="square" rtlCol="0">
            <a:spAutoFit/>
          </a:bodyPr>
          <a:lstStyle/>
          <a:p>
            <a:r>
              <a:rPr lang="en-US" altLang="zh-HK" sz="800" dirty="0"/>
              <a:t>&gt; summary(</a:t>
            </a:r>
            <a:r>
              <a:rPr lang="en-US" altLang="zh-HK" sz="800" dirty="0" err="1"/>
              <a:t>auto.arima</a:t>
            </a:r>
            <a:r>
              <a:rPr lang="en-US" altLang="zh-HK" sz="800" dirty="0"/>
              <a:t>(logr2.ts))</a:t>
            </a:r>
          </a:p>
          <a:p>
            <a:r>
              <a:rPr lang="en-US" altLang="zh-HK" sz="800" dirty="0"/>
              <a:t>Series: logr2.ts </a:t>
            </a:r>
          </a:p>
          <a:p>
            <a:r>
              <a:rPr lang="en-US" altLang="zh-HK" sz="800" dirty="0"/>
              <a:t>ARIMA(1,0,1) with zero mean </a:t>
            </a:r>
          </a:p>
          <a:p>
            <a:br>
              <a:rPr lang="en-US" altLang="zh-HK" sz="800" dirty="0"/>
            </a:br>
            <a:endParaRPr lang="en-US" altLang="zh-HK" sz="800" dirty="0"/>
          </a:p>
          <a:p>
            <a:r>
              <a:rPr lang="en-US" altLang="zh-HK" sz="800" dirty="0"/>
              <a:t>Coefficients:</a:t>
            </a:r>
          </a:p>
          <a:p>
            <a:r>
              <a:rPr lang="en-US" altLang="zh-HK" sz="800" dirty="0"/>
              <a:t>         ar1      ma1</a:t>
            </a:r>
          </a:p>
          <a:p>
            <a:r>
              <a:rPr lang="en-US" altLang="zh-HK" sz="800" dirty="0"/>
              <a:t>      0.8055  -0.8497</a:t>
            </a:r>
          </a:p>
          <a:p>
            <a:r>
              <a:rPr lang="en-US" altLang="zh-HK" sz="800" dirty="0" err="1"/>
              <a:t>s.e.</a:t>
            </a:r>
            <a:r>
              <a:rPr lang="en-US" altLang="zh-HK" sz="800" dirty="0"/>
              <a:t>  0.0924   0.0828</a:t>
            </a:r>
          </a:p>
          <a:p>
            <a:br>
              <a:rPr lang="en-US" altLang="zh-HK" sz="800" dirty="0"/>
            </a:br>
            <a:endParaRPr lang="en-US" altLang="zh-HK" sz="800" dirty="0"/>
          </a:p>
          <a:p>
            <a:r>
              <a:rPr lang="en-US" altLang="zh-HK" sz="800" dirty="0"/>
              <a:t>sigma^2 estimated as 7.289e-05:  log likelihood=8492.36</a:t>
            </a:r>
          </a:p>
          <a:p>
            <a:r>
              <a:rPr lang="en-US" altLang="zh-HK" sz="800" dirty="0"/>
              <a:t>AIC=-16978.72   </a:t>
            </a:r>
            <a:r>
              <a:rPr lang="en-US" altLang="zh-HK" sz="800" dirty="0" err="1"/>
              <a:t>AICc</a:t>
            </a:r>
            <a:r>
              <a:rPr lang="en-US" altLang="zh-HK" sz="800" dirty="0"/>
              <a:t>=-16978.71   BIC=-16961.2</a:t>
            </a:r>
          </a:p>
          <a:p>
            <a:endParaRPr kumimoji="1" lang="zh-HK" altLang="en-US" sz="800" dirty="0"/>
          </a:p>
        </p:txBody>
      </p:sp>
    </p:spTree>
    <p:extLst>
      <p:ext uri="{BB962C8B-B14F-4D97-AF65-F5344CB8AC3E}">
        <p14:creationId xmlns:p14="http://schemas.microsoft.com/office/powerpoint/2010/main" val="2205495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132E57"/>
                </a:solidFill>
                <a:effectLst/>
                <a:uLnTx/>
                <a:uFillTx/>
                <a:latin typeface="Open Sans Light"/>
                <a:ea typeface="+mj-ea"/>
                <a:cs typeface="+mj-cs"/>
              </a:rPr>
              <a:t>Problem</a:t>
            </a:r>
            <a:endParaRPr kumimoji="0" lang="en-CA" sz="3200" b="0" i="0" u="none" strike="noStrike" kern="1200" cap="none" spc="0" normalizeH="0" baseline="0" noProof="0" dirty="0">
              <a:ln>
                <a:noFill/>
              </a:ln>
              <a:solidFill>
                <a:srgbClr val="132E57"/>
              </a:solidFill>
              <a:effectLst/>
              <a:uLnTx/>
              <a:uFillTx/>
              <a:latin typeface="Open Sans Light"/>
              <a:ea typeface="+mj-ea"/>
              <a:cs typeface="+mj-cs"/>
            </a:endParaRP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2" name="文字方塊 1">
            <a:extLst>
              <a:ext uri="{FF2B5EF4-FFF2-40B4-BE49-F238E27FC236}">
                <a16:creationId xmlns:a16="http://schemas.microsoft.com/office/drawing/2014/main" id="{A02FDAB3-6AF1-5E4C-8F94-7096404449C3}"/>
              </a:ext>
            </a:extLst>
          </p:cNvPr>
          <p:cNvSpPr txBox="1"/>
          <p:nvPr/>
        </p:nvSpPr>
        <p:spPr>
          <a:xfrm>
            <a:off x="594168" y="1200145"/>
            <a:ext cx="6144352" cy="1600438"/>
          </a:xfrm>
          <a:prstGeom prst="rect">
            <a:avLst/>
          </a:prstGeom>
          <a:noFill/>
        </p:spPr>
        <p:txBody>
          <a:bodyPr wrap="square" rtlCol="0">
            <a:spAutoFit/>
          </a:bodyPr>
          <a:lstStyle/>
          <a:p>
            <a:r>
              <a:rPr kumimoji="1" lang="en-US" altLang="zh-HK" sz="1400" dirty="0"/>
              <a:t>The banking industry on HSI can be extremely mediocre.</a:t>
            </a:r>
          </a:p>
          <a:p>
            <a:r>
              <a:rPr kumimoji="1" lang="en-US" altLang="zh-HK" sz="1400" dirty="0"/>
              <a:t>Both the price and the return are low volatile.</a:t>
            </a:r>
          </a:p>
          <a:p>
            <a:endParaRPr kumimoji="1" lang="en-US" altLang="zh-HK" sz="1400" dirty="0"/>
          </a:p>
          <a:p>
            <a:r>
              <a:rPr kumimoji="1" lang="en-US" altLang="zh-HK" sz="1400" dirty="0"/>
              <a:t>So I try to fit certain time series model to it, first analyzing on the stock price.</a:t>
            </a:r>
          </a:p>
          <a:p>
            <a:endParaRPr kumimoji="1" lang="en-US" altLang="zh-HK" sz="1400" dirty="0"/>
          </a:p>
          <a:p>
            <a:r>
              <a:rPr kumimoji="1" lang="en-US" altLang="zh-HK" sz="1400" dirty="0"/>
              <a:t>But the outcomes are</a:t>
            </a:r>
            <a:r>
              <a:rPr kumimoji="1" lang="zh-CN" altLang="en-US" sz="1400" dirty="0"/>
              <a:t> </a:t>
            </a:r>
            <a:r>
              <a:rPr kumimoji="1" lang="en-US" altLang="zh-CN" sz="1400" dirty="0"/>
              <a:t>not satisfying.</a:t>
            </a:r>
            <a:r>
              <a:rPr kumimoji="1" lang="en-US" altLang="zh-HK" sz="1400" dirty="0"/>
              <a:t> So I first test the price.</a:t>
            </a:r>
          </a:p>
        </p:txBody>
      </p:sp>
      <p:pic>
        <p:nvPicPr>
          <p:cNvPr id="4" name="圖片 3">
            <a:extLst>
              <a:ext uri="{FF2B5EF4-FFF2-40B4-BE49-F238E27FC236}">
                <a16:creationId xmlns:a16="http://schemas.microsoft.com/office/drawing/2014/main" id="{A0D693CD-0F44-3E4C-82AB-F5609495F481}"/>
              </a:ext>
            </a:extLst>
          </p:cNvPr>
          <p:cNvPicPr>
            <a:picLocks noChangeAspect="1"/>
          </p:cNvPicPr>
          <p:nvPr/>
        </p:nvPicPr>
        <p:blipFill>
          <a:blip r:embed="rId2"/>
          <a:stretch>
            <a:fillRect/>
          </a:stretch>
        </p:blipFill>
        <p:spPr>
          <a:xfrm>
            <a:off x="6982552" y="0"/>
            <a:ext cx="4394200" cy="2476500"/>
          </a:xfrm>
          <a:prstGeom prst="rect">
            <a:avLst/>
          </a:prstGeom>
        </p:spPr>
      </p:pic>
      <p:pic>
        <p:nvPicPr>
          <p:cNvPr id="13" name="圖片 12">
            <a:extLst>
              <a:ext uri="{FF2B5EF4-FFF2-40B4-BE49-F238E27FC236}">
                <a16:creationId xmlns:a16="http://schemas.microsoft.com/office/drawing/2014/main" id="{A450DFA2-7EEE-0D47-BEA8-8E18AC17F7CF}"/>
              </a:ext>
            </a:extLst>
          </p:cNvPr>
          <p:cNvPicPr>
            <a:picLocks noChangeAspect="1"/>
          </p:cNvPicPr>
          <p:nvPr/>
        </p:nvPicPr>
        <p:blipFill>
          <a:blip r:embed="rId3"/>
          <a:stretch>
            <a:fillRect/>
          </a:stretch>
        </p:blipFill>
        <p:spPr>
          <a:xfrm>
            <a:off x="7024369" y="4182126"/>
            <a:ext cx="4394200" cy="2476500"/>
          </a:xfrm>
          <a:prstGeom prst="rect">
            <a:avLst/>
          </a:prstGeom>
        </p:spPr>
      </p:pic>
      <p:pic>
        <p:nvPicPr>
          <p:cNvPr id="14" name="圖片 13">
            <a:extLst>
              <a:ext uri="{FF2B5EF4-FFF2-40B4-BE49-F238E27FC236}">
                <a16:creationId xmlns:a16="http://schemas.microsoft.com/office/drawing/2014/main" id="{513224EB-E6A7-4541-8763-BA0C54ED2AE5}"/>
              </a:ext>
            </a:extLst>
          </p:cNvPr>
          <p:cNvPicPr>
            <a:picLocks noChangeAspect="1"/>
          </p:cNvPicPr>
          <p:nvPr/>
        </p:nvPicPr>
        <p:blipFill>
          <a:blip r:embed="rId4"/>
          <a:stretch>
            <a:fillRect/>
          </a:stretch>
        </p:blipFill>
        <p:spPr>
          <a:xfrm>
            <a:off x="6984862" y="2190750"/>
            <a:ext cx="4394200" cy="2476500"/>
          </a:xfrm>
          <a:prstGeom prst="rect">
            <a:avLst/>
          </a:prstGeom>
        </p:spPr>
      </p:pic>
      <p:pic>
        <p:nvPicPr>
          <p:cNvPr id="15" name="圖片 14" descr="一張含有 文字 的圖片&#10;&#10;自動產生的描述">
            <a:extLst>
              <a:ext uri="{FF2B5EF4-FFF2-40B4-BE49-F238E27FC236}">
                <a16:creationId xmlns:a16="http://schemas.microsoft.com/office/drawing/2014/main" id="{2960C958-4966-8A46-8BE6-B6951CAAE7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801" y="2800583"/>
            <a:ext cx="3714214" cy="1298172"/>
          </a:xfrm>
          <a:prstGeom prst="rect">
            <a:avLst/>
          </a:prstGeom>
        </p:spPr>
      </p:pic>
      <p:pic>
        <p:nvPicPr>
          <p:cNvPr id="17" name="圖片 16" descr="一張含有 文字 的圖片&#10;&#10;自動產生的描述">
            <a:extLst>
              <a:ext uri="{FF2B5EF4-FFF2-40B4-BE49-F238E27FC236}">
                <a16:creationId xmlns:a16="http://schemas.microsoft.com/office/drawing/2014/main" id="{49606F94-8CD3-D04B-A89C-0EA8714471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801" y="4045129"/>
            <a:ext cx="3435918" cy="2812871"/>
          </a:xfrm>
          <a:prstGeom prst="rect">
            <a:avLst/>
          </a:prstGeom>
        </p:spPr>
      </p:pic>
    </p:spTree>
    <p:extLst>
      <p:ext uri="{BB962C8B-B14F-4D97-AF65-F5344CB8AC3E}">
        <p14:creationId xmlns:p14="http://schemas.microsoft.com/office/powerpoint/2010/main" val="3385352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132E57"/>
                </a:solidFill>
                <a:effectLst/>
                <a:uLnTx/>
                <a:uFillTx/>
                <a:latin typeface="Open Sans Light"/>
                <a:ea typeface="+mj-ea"/>
                <a:cs typeface="+mj-cs"/>
              </a:rPr>
              <a:t>ARCH-GARCH</a:t>
            </a:r>
            <a:endParaRPr kumimoji="0" lang="en-CA" sz="3200" b="0" i="0" u="none" strike="noStrike" kern="1200" cap="none" spc="0" normalizeH="0" baseline="0" noProof="0" dirty="0">
              <a:ln>
                <a:noFill/>
              </a:ln>
              <a:solidFill>
                <a:srgbClr val="132E57"/>
              </a:solidFill>
              <a:effectLst/>
              <a:uLnTx/>
              <a:uFillTx/>
              <a:latin typeface="Open Sans Light"/>
              <a:ea typeface="+mj-ea"/>
              <a:cs typeface="+mj-cs"/>
            </a:endParaRP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pic>
        <p:nvPicPr>
          <p:cNvPr id="3" name="圖片 2">
            <a:extLst>
              <a:ext uri="{FF2B5EF4-FFF2-40B4-BE49-F238E27FC236}">
                <a16:creationId xmlns:a16="http://schemas.microsoft.com/office/drawing/2014/main" id="{0F7CDAF7-4411-D542-958A-B2D800C51F3C}"/>
              </a:ext>
            </a:extLst>
          </p:cNvPr>
          <p:cNvPicPr>
            <a:picLocks noChangeAspect="1"/>
          </p:cNvPicPr>
          <p:nvPr/>
        </p:nvPicPr>
        <p:blipFill>
          <a:blip r:embed="rId2"/>
          <a:stretch>
            <a:fillRect/>
          </a:stretch>
        </p:blipFill>
        <p:spPr>
          <a:xfrm>
            <a:off x="7094236" y="-20248"/>
            <a:ext cx="4394200" cy="2476500"/>
          </a:xfrm>
          <a:prstGeom prst="rect">
            <a:avLst/>
          </a:prstGeom>
        </p:spPr>
      </p:pic>
      <p:pic>
        <p:nvPicPr>
          <p:cNvPr id="12" name="圖片 11">
            <a:extLst>
              <a:ext uri="{FF2B5EF4-FFF2-40B4-BE49-F238E27FC236}">
                <a16:creationId xmlns:a16="http://schemas.microsoft.com/office/drawing/2014/main" id="{F4B3CE99-26ED-5C4D-AC7D-324E7DFE36A6}"/>
              </a:ext>
            </a:extLst>
          </p:cNvPr>
          <p:cNvPicPr>
            <a:picLocks noChangeAspect="1"/>
          </p:cNvPicPr>
          <p:nvPr/>
        </p:nvPicPr>
        <p:blipFill>
          <a:blip r:embed="rId3"/>
          <a:stretch>
            <a:fillRect/>
          </a:stretch>
        </p:blipFill>
        <p:spPr>
          <a:xfrm>
            <a:off x="7094236" y="2331650"/>
            <a:ext cx="4394200" cy="2476500"/>
          </a:xfrm>
          <a:prstGeom prst="rect">
            <a:avLst/>
          </a:prstGeom>
        </p:spPr>
      </p:pic>
      <p:sp>
        <p:nvSpPr>
          <p:cNvPr id="13" name="文字方塊 12">
            <a:extLst>
              <a:ext uri="{FF2B5EF4-FFF2-40B4-BE49-F238E27FC236}">
                <a16:creationId xmlns:a16="http://schemas.microsoft.com/office/drawing/2014/main" id="{46A1CCF0-3A66-DD48-9CB8-09AD9676D8B8}"/>
              </a:ext>
            </a:extLst>
          </p:cNvPr>
          <p:cNvSpPr txBox="1"/>
          <p:nvPr/>
        </p:nvSpPr>
        <p:spPr>
          <a:xfrm>
            <a:off x="837282" y="1255923"/>
            <a:ext cx="6353672" cy="1569660"/>
          </a:xfrm>
          <a:prstGeom prst="rect">
            <a:avLst/>
          </a:prstGeom>
          <a:noFill/>
        </p:spPr>
        <p:txBody>
          <a:bodyPr wrap="square" rtlCol="0">
            <a:spAutoFit/>
          </a:bodyPr>
          <a:lstStyle/>
          <a:p>
            <a:r>
              <a:rPr kumimoji="1" lang="en-US" altLang="zh-HK" sz="1600" dirty="0"/>
              <a:t>While at the same time, the log return turns out to be a white noise. So we have to find better analyzing angle.</a:t>
            </a:r>
          </a:p>
          <a:p>
            <a:endParaRPr kumimoji="1" lang="en-US" altLang="zh-HK" sz="1600" dirty="0"/>
          </a:p>
          <a:p>
            <a:r>
              <a:rPr kumimoji="1" lang="en-US" altLang="zh-HK" sz="1600" dirty="0"/>
              <a:t>So I research into the volatility of the price and log return, trying to figure out the characters and properties of the new time series.</a:t>
            </a:r>
          </a:p>
          <a:p>
            <a:r>
              <a:rPr kumimoji="1" lang="en-US" altLang="zh-HK" sz="1600" dirty="0"/>
              <a:t> </a:t>
            </a:r>
            <a:endParaRPr kumimoji="1" lang="zh-HK" altLang="en-US" sz="1600" dirty="0"/>
          </a:p>
        </p:txBody>
      </p:sp>
      <p:pic>
        <p:nvPicPr>
          <p:cNvPr id="14" name="圖片 13">
            <a:extLst>
              <a:ext uri="{FF2B5EF4-FFF2-40B4-BE49-F238E27FC236}">
                <a16:creationId xmlns:a16="http://schemas.microsoft.com/office/drawing/2014/main" id="{A1EDB991-84ED-3246-A97E-90EA71654AD6}"/>
              </a:ext>
            </a:extLst>
          </p:cNvPr>
          <p:cNvPicPr>
            <a:picLocks noChangeAspect="1"/>
          </p:cNvPicPr>
          <p:nvPr/>
        </p:nvPicPr>
        <p:blipFill>
          <a:blip r:embed="rId4"/>
          <a:stretch>
            <a:fillRect/>
          </a:stretch>
        </p:blipFill>
        <p:spPr>
          <a:xfrm>
            <a:off x="7094236" y="4306337"/>
            <a:ext cx="4394200" cy="2476500"/>
          </a:xfrm>
          <a:prstGeom prst="rect">
            <a:avLst/>
          </a:prstGeom>
        </p:spPr>
      </p:pic>
      <p:sp>
        <p:nvSpPr>
          <p:cNvPr id="15" name="文字方塊 14">
            <a:extLst>
              <a:ext uri="{FF2B5EF4-FFF2-40B4-BE49-F238E27FC236}">
                <a16:creationId xmlns:a16="http://schemas.microsoft.com/office/drawing/2014/main" id="{8D71DA53-75B4-E940-BBFF-E8059640982E}"/>
              </a:ext>
            </a:extLst>
          </p:cNvPr>
          <p:cNvSpPr txBox="1"/>
          <p:nvPr/>
        </p:nvSpPr>
        <p:spPr>
          <a:xfrm>
            <a:off x="587375" y="2747789"/>
            <a:ext cx="6457345" cy="646331"/>
          </a:xfrm>
          <a:prstGeom prst="rect">
            <a:avLst/>
          </a:prstGeom>
          <a:noFill/>
        </p:spPr>
        <p:txBody>
          <a:bodyPr wrap="none" rtlCol="0">
            <a:spAutoFit/>
          </a:bodyPr>
          <a:lstStyle/>
          <a:p>
            <a:r>
              <a:rPr kumimoji="1" lang="en-US" altLang="zh-HK" dirty="0"/>
              <a:t>Time series model for the volatility should be ARCH &amp; GARCH</a:t>
            </a:r>
          </a:p>
          <a:p>
            <a:r>
              <a:rPr kumimoji="1" lang="en-US" altLang="zh-HK" dirty="0"/>
              <a:t>Model.</a:t>
            </a:r>
            <a:endParaRPr kumimoji="1" lang="zh-HK" altLang="en-US" dirty="0"/>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415F34EF-D3CF-094E-863C-B1CC6913746A}"/>
                  </a:ext>
                </a:extLst>
              </p:cNvPr>
              <p:cNvSpPr txBox="1"/>
              <p:nvPr/>
            </p:nvSpPr>
            <p:spPr>
              <a:xfrm>
                <a:off x="569013" y="3394120"/>
                <a:ext cx="5916058" cy="1200329"/>
              </a:xfrm>
              <a:prstGeom prst="rect">
                <a:avLst/>
              </a:prstGeom>
              <a:noFill/>
            </p:spPr>
            <p:txBody>
              <a:bodyPr wrap="square" rtlCol="0">
                <a:spAutoFit/>
              </a:bodyPr>
              <a:lstStyle/>
              <a:p>
                <a:r>
                  <a:rPr kumimoji="1" lang="en-US" altLang="zh-HK" dirty="0"/>
                  <a:t>1. The perturbation {</a:t>
                </a:r>
                <a14:m>
                  <m:oMath xmlns:m="http://schemas.openxmlformats.org/officeDocument/2006/math">
                    <m:sSub>
                      <m:sSubPr>
                        <m:ctrlPr>
                          <a:rPr kumimoji="1" lang="en-US" altLang="zh-HK" b="0" i="1" smtClean="0">
                            <a:latin typeface="Cambria Math" panose="02040503050406030204" pitchFamily="18" charset="0"/>
                          </a:rPr>
                        </m:ctrlPr>
                      </m:sSubPr>
                      <m:e>
                        <m:r>
                          <a:rPr kumimoji="1" lang="en-US" altLang="zh-HK" b="0" i="1" smtClean="0">
                            <a:latin typeface="Cambria Math" panose="02040503050406030204" pitchFamily="18" charset="0"/>
                          </a:rPr>
                          <m:t>𝑎</m:t>
                        </m:r>
                      </m:e>
                      <m:sub>
                        <m:r>
                          <a:rPr kumimoji="1" lang="en-US" altLang="zh-HK" b="0" i="1" smtClean="0">
                            <a:latin typeface="Cambria Math" panose="02040503050406030204" pitchFamily="18" charset="0"/>
                          </a:rPr>
                          <m:t>𝑡</m:t>
                        </m:r>
                      </m:sub>
                    </m:sSub>
                  </m:oMath>
                </a14:m>
                <a:r>
                  <a:rPr kumimoji="1" lang="en-US" altLang="zh-HK" dirty="0"/>
                  <a:t>} of the log return on assets series is not related, but not independent.</a:t>
                </a:r>
              </a:p>
              <a:p>
                <a:r>
                  <a:rPr kumimoji="1" lang="en-US" altLang="zh-HK" dirty="0"/>
                  <a:t>2. The independency of </a:t>
                </a:r>
                <a14:m>
                  <m:oMath xmlns:m="http://schemas.openxmlformats.org/officeDocument/2006/math">
                    <m:sSub>
                      <m:sSubPr>
                        <m:ctrlPr>
                          <a:rPr kumimoji="1" lang="en-US" altLang="zh-HK" i="1">
                            <a:latin typeface="Cambria Math" panose="02040503050406030204" pitchFamily="18" charset="0"/>
                          </a:rPr>
                        </m:ctrlPr>
                      </m:sSubPr>
                      <m:e>
                        <m:r>
                          <a:rPr kumimoji="1" lang="en-US" altLang="zh-HK" b="0" i="1" smtClean="0">
                            <a:latin typeface="Cambria Math" panose="02040503050406030204" pitchFamily="18" charset="0"/>
                          </a:rPr>
                          <m:t>{</m:t>
                        </m:r>
                        <m:r>
                          <a:rPr kumimoji="1" lang="en-US" altLang="zh-HK" i="1">
                            <a:latin typeface="Cambria Math" panose="02040503050406030204" pitchFamily="18" charset="0"/>
                          </a:rPr>
                          <m:t>𝑎</m:t>
                        </m:r>
                      </m:e>
                      <m:sub>
                        <m:r>
                          <a:rPr kumimoji="1" lang="en-US" altLang="zh-HK" i="1">
                            <a:latin typeface="Cambria Math" panose="02040503050406030204" pitchFamily="18" charset="0"/>
                          </a:rPr>
                          <m:t>𝑡</m:t>
                        </m:r>
                      </m:sub>
                    </m:sSub>
                  </m:oMath>
                </a14:m>
                <a:r>
                  <a:rPr kumimoji="1" lang="en-US" altLang="zh-HK" dirty="0"/>
                  <a:t>} can be described by the simple squared function of its lag.</a:t>
                </a:r>
                <a:endParaRPr kumimoji="1" lang="zh-HK" altLang="en-US" dirty="0"/>
              </a:p>
            </p:txBody>
          </p:sp>
        </mc:Choice>
        <mc:Fallback xmlns="">
          <p:sp>
            <p:nvSpPr>
              <p:cNvPr id="17" name="文字方塊 16">
                <a:extLst>
                  <a:ext uri="{FF2B5EF4-FFF2-40B4-BE49-F238E27FC236}">
                    <a16:creationId xmlns:a16="http://schemas.microsoft.com/office/drawing/2014/main" id="{415F34EF-D3CF-094E-863C-B1CC6913746A}"/>
                  </a:ext>
                </a:extLst>
              </p:cNvPr>
              <p:cNvSpPr txBox="1">
                <a:spLocks noRot="1" noChangeAspect="1" noMove="1" noResize="1" noEditPoints="1" noAdjustHandles="1" noChangeArrowheads="1" noChangeShapeType="1" noTextEdit="1"/>
              </p:cNvSpPr>
              <p:nvPr/>
            </p:nvSpPr>
            <p:spPr>
              <a:xfrm>
                <a:off x="569013" y="3394120"/>
                <a:ext cx="5916058" cy="1200329"/>
              </a:xfrm>
              <a:prstGeom prst="rect">
                <a:avLst/>
              </a:prstGeom>
              <a:blipFill>
                <a:blip r:embed="rId5"/>
                <a:stretch>
                  <a:fillRect l="-857" t="-3158" r="-857" b="-7368"/>
                </a:stretch>
              </a:blipFill>
            </p:spPr>
            <p:txBody>
              <a:bodyPr/>
              <a:lstStyle/>
              <a:p>
                <a:r>
                  <a:rPr lang="zh-HK" altLang="en-US">
                    <a:noFill/>
                  </a:rPr>
                  <a:t> </a:t>
                </a:r>
              </a:p>
            </p:txBody>
          </p:sp>
        </mc:Fallback>
      </mc:AlternateContent>
      <p:pic>
        <p:nvPicPr>
          <p:cNvPr id="19" name="圖片 18">
            <a:extLst>
              <a:ext uri="{FF2B5EF4-FFF2-40B4-BE49-F238E27FC236}">
                <a16:creationId xmlns:a16="http://schemas.microsoft.com/office/drawing/2014/main" id="{2766006E-4335-F543-A3AA-BF682FE6BE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1713" y="4775636"/>
            <a:ext cx="2933700" cy="774700"/>
          </a:xfrm>
          <a:prstGeom prst="rect">
            <a:avLst/>
          </a:prstGeom>
        </p:spPr>
      </p:pic>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9104687D-E683-2D4B-8431-1B7E38B0DBB2}"/>
                  </a:ext>
                </a:extLst>
              </p:cNvPr>
              <p:cNvSpPr txBox="1"/>
              <p:nvPr/>
            </p:nvSpPr>
            <p:spPr>
              <a:xfrm>
                <a:off x="587375" y="5710021"/>
                <a:ext cx="6194132" cy="646331"/>
              </a:xfrm>
              <a:prstGeom prst="rect">
                <a:avLst/>
              </a:prstGeom>
              <a:noFill/>
            </p:spPr>
            <p:txBody>
              <a:bodyPr wrap="none" rtlCol="0">
                <a:spAutoFit/>
              </a:bodyPr>
              <a:lstStyle/>
              <a:p>
                <a:r>
                  <a:rPr kumimoji="1" lang="en-US" altLang="zh-HK" dirty="0"/>
                  <a:t>Where </a:t>
                </a:r>
                <a14:m>
                  <m:oMath xmlns:m="http://schemas.openxmlformats.org/officeDocument/2006/math">
                    <m:sSub>
                      <m:sSubPr>
                        <m:ctrlPr>
                          <a:rPr kumimoji="1" lang="en-US" altLang="zh-HK" i="1" smtClean="0">
                            <a:latin typeface="Cambria Math" panose="02040503050406030204" pitchFamily="18" charset="0"/>
                            <a:ea typeface="Cambria Math" panose="02040503050406030204" pitchFamily="18" charset="0"/>
                          </a:rPr>
                        </m:ctrlPr>
                      </m:sSubPr>
                      <m:e>
                        <m:r>
                          <a:rPr kumimoji="1" lang="en-US" altLang="zh-HK" i="1">
                            <a:latin typeface="Cambria Math" panose="02040503050406030204" pitchFamily="18" charset="0"/>
                            <a:ea typeface="Cambria Math" panose="02040503050406030204" pitchFamily="18" charset="0"/>
                          </a:rPr>
                          <m:t>𝜀</m:t>
                        </m:r>
                      </m:e>
                      <m:sub>
                        <m:r>
                          <a:rPr kumimoji="1" lang="en-US" altLang="zh-HK" b="0" i="1" smtClean="0">
                            <a:latin typeface="Cambria Math" panose="02040503050406030204" pitchFamily="18" charset="0"/>
                            <a:ea typeface="Cambria Math" panose="02040503050406030204" pitchFamily="18" charset="0"/>
                          </a:rPr>
                          <m:t>𝑡</m:t>
                        </m:r>
                      </m:sub>
                    </m:sSub>
                  </m:oMath>
                </a14:m>
                <a:r>
                  <a:rPr kumimoji="1" lang="en-US" altLang="zh-HK" dirty="0"/>
                  <a:t> are </a:t>
                </a:r>
                <a:r>
                  <a:rPr kumimoji="1" lang="en-US" altLang="zh-HK" dirty="0" err="1"/>
                  <a:t>iid</a:t>
                </a:r>
                <a:r>
                  <a:rPr kumimoji="1" lang="en-US" altLang="zh-HK" dirty="0"/>
                  <a:t> random variables with mean 0 variance 1.</a:t>
                </a:r>
              </a:p>
              <a:p>
                <a:r>
                  <a:rPr kumimoji="1" lang="en-US" altLang="zh-HK" dirty="0"/>
                  <a:t>With standard normal distribution or student t-distribution </a:t>
                </a:r>
                <a:endParaRPr kumimoji="1" lang="zh-HK" altLang="en-US" dirty="0"/>
              </a:p>
            </p:txBody>
          </p:sp>
        </mc:Choice>
        <mc:Fallback xmlns="">
          <p:sp>
            <p:nvSpPr>
              <p:cNvPr id="20" name="文字方塊 19">
                <a:extLst>
                  <a:ext uri="{FF2B5EF4-FFF2-40B4-BE49-F238E27FC236}">
                    <a16:creationId xmlns:a16="http://schemas.microsoft.com/office/drawing/2014/main" id="{9104687D-E683-2D4B-8431-1B7E38B0DBB2}"/>
                  </a:ext>
                </a:extLst>
              </p:cNvPr>
              <p:cNvSpPr txBox="1">
                <a:spLocks noRot="1" noChangeAspect="1" noMove="1" noResize="1" noEditPoints="1" noAdjustHandles="1" noChangeArrowheads="1" noChangeShapeType="1" noTextEdit="1"/>
              </p:cNvSpPr>
              <p:nvPr/>
            </p:nvSpPr>
            <p:spPr>
              <a:xfrm>
                <a:off x="587375" y="5710021"/>
                <a:ext cx="6194132" cy="646331"/>
              </a:xfrm>
              <a:prstGeom prst="rect">
                <a:avLst/>
              </a:prstGeom>
              <a:blipFill>
                <a:blip r:embed="rId7"/>
                <a:stretch>
                  <a:fillRect l="-820" t="-3846" b="-13462"/>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3110179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132E57"/>
                </a:solidFill>
                <a:effectLst/>
                <a:uLnTx/>
                <a:uFillTx/>
                <a:latin typeface="Open Sans Light"/>
                <a:ea typeface="+mj-ea"/>
                <a:cs typeface="+mj-cs"/>
              </a:rPr>
              <a:t>ARCH-GARCH construction</a:t>
            </a:r>
            <a:endParaRPr kumimoji="0" lang="en-CA" sz="3200" b="0" i="0" u="none" strike="noStrike" kern="1200" cap="none" spc="0" normalizeH="0" baseline="0" noProof="0" dirty="0">
              <a:ln>
                <a:noFill/>
              </a:ln>
              <a:solidFill>
                <a:srgbClr val="132E57"/>
              </a:solidFill>
              <a:effectLst/>
              <a:uLnTx/>
              <a:uFillTx/>
              <a:latin typeface="Open Sans Light"/>
              <a:ea typeface="+mj-ea"/>
              <a:cs typeface="+mj-cs"/>
            </a:endParaRP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pic>
        <p:nvPicPr>
          <p:cNvPr id="14" name="圖片 13">
            <a:extLst>
              <a:ext uri="{FF2B5EF4-FFF2-40B4-BE49-F238E27FC236}">
                <a16:creationId xmlns:a16="http://schemas.microsoft.com/office/drawing/2014/main" id="{A1EDB991-84ED-3246-A97E-90EA71654AD6}"/>
              </a:ext>
            </a:extLst>
          </p:cNvPr>
          <p:cNvPicPr>
            <a:picLocks noChangeAspect="1"/>
          </p:cNvPicPr>
          <p:nvPr/>
        </p:nvPicPr>
        <p:blipFill>
          <a:blip r:embed="rId2"/>
          <a:stretch>
            <a:fillRect/>
          </a:stretch>
        </p:blipFill>
        <p:spPr>
          <a:xfrm>
            <a:off x="6719791" y="44530"/>
            <a:ext cx="5024189" cy="2831552"/>
          </a:xfrm>
          <a:prstGeom prst="rect">
            <a:avLst/>
          </a:prstGeom>
        </p:spPr>
      </p:pic>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E5EE4410-DD61-8C47-B124-14506E455EED}"/>
                  </a:ext>
                </a:extLst>
              </p:cNvPr>
              <p:cNvSpPr txBox="1"/>
              <p:nvPr/>
            </p:nvSpPr>
            <p:spPr>
              <a:xfrm>
                <a:off x="703565" y="1206538"/>
                <a:ext cx="5895539" cy="2585323"/>
              </a:xfrm>
              <a:prstGeom prst="rect">
                <a:avLst/>
              </a:prstGeom>
              <a:noFill/>
            </p:spPr>
            <p:txBody>
              <a:bodyPr wrap="square" rtlCol="0">
                <a:spAutoFit/>
              </a:bodyPr>
              <a:lstStyle/>
              <a:p>
                <a:r>
                  <a:rPr kumimoji="1" lang="en-US" altLang="zh-HK" dirty="0"/>
                  <a:t>From the structure of the above model, large square "disturbance" in the past will lead to large conditional heteroscedasticity of information. </a:t>
                </a:r>
              </a:p>
              <a:p>
                <a:endParaRPr kumimoji="1" lang="en-US" altLang="zh-HK" dirty="0"/>
              </a:p>
              <a:p>
                <a:r>
                  <a:rPr kumimoji="1" lang="en-US" altLang="zh-HK" dirty="0"/>
                  <a:t>Therefore, </a:t>
                </a:r>
                <a14:m>
                  <m:oMath xmlns:m="http://schemas.openxmlformats.org/officeDocument/2006/math">
                    <m:sSub>
                      <m:sSubPr>
                        <m:ctrlPr>
                          <a:rPr kumimoji="1" lang="en-US" altLang="zh-HK" i="1">
                            <a:latin typeface="Cambria Math" panose="02040503050406030204" pitchFamily="18" charset="0"/>
                          </a:rPr>
                        </m:ctrlPr>
                      </m:sSubPr>
                      <m:e>
                        <m:r>
                          <a:rPr kumimoji="1" lang="en-US" altLang="zh-HK" i="1">
                            <a:latin typeface="Cambria Math" panose="02040503050406030204" pitchFamily="18" charset="0"/>
                          </a:rPr>
                          <m:t>{</m:t>
                        </m:r>
                        <m:r>
                          <a:rPr kumimoji="1" lang="en-US" altLang="zh-HK" i="1">
                            <a:latin typeface="Cambria Math" panose="02040503050406030204" pitchFamily="18" charset="0"/>
                          </a:rPr>
                          <m:t>𝑎</m:t>
                        </m:r>
                      </m:e>
                      <m:sub>
                        <m:r>
                          <a:rPr kumimoji="1" lang="en-US" altLang="zh-HK" i="1">
                            <a:latin typeface="Cambria Math" panose="02040503050406030204" pitchFamily="18" charset="0"/>
                          </a:rPr>
                          <m:t>𝑡</m:t>
                        </m:r>
                      </m:sub>
                    </m:sSub>
                  </m:oMath>
                </a14:m>
                <a:r>
                  <a:rPr kumimoji="1" lang="en-US" altLang="zh-HK" dirty="0"/>
                  <a:t>} tends to take a larger absolute value. This means that: in the arch framework, a large "disturbance" will tend to be followed by another large "disturbance". This is associated with the phenomenon of </a:t>
                </a:r>
                <a:r>
                  <a:rPr kumimoji="1" lang="en-US" altLang="zh-HK" dirty="0">
                    <a:solidFill>
                      <a:srgbClr val="FF0000"/>
                    </a:solidFill>
                  </a:rPr>
                  <a:t>volatility clustering.</a:t>
                </a:r>
                <a:endParaRPr kumimoji="1" lang="zh-HK" altLang="en-US" dirty="0">
                  <a:solidFill>
                    <a:srgbClr val="FF0000"/>
                  </a:solidFill>
                </a:endParaRPr>
              </a:p>
            </p:txBody>
          </p:sp>
        </mc:Choice>
        <mc:Fallback xmlns="">
          <p:sp>
            <p:nvSpPr>
              <p:cNvPr id="2" name="文字方塊 1">
                <a:extLst>
                  <a:ext uri="{FF2B5EF4-FFF2-40B4-BE49-F238E27FC236}">
                    <a16:creationId xmlns:a16="http://schemas.microsoft.com/office/drawing/2014/main" id="{E5EE4410-DD61-8C47-B124-14506E455EED}"/>
                  </a:ext>
                </a:extLst>
              </p:cNvPr>
              <p:cNvSpPr txBox="1">
                <a:spLocks noRot="1" noChangeAspect="1" noMove="1" noResize="1" noEditPoints="1" noAdjustHandles="1" noChangeArrowheads="1" noChangeShapeType="1" noTextEdit="1"/>
              </p:cNvSpPr>
              <p:nvPr/>
            </p:nvSpPr>
            <p:spPr>
              <a:xfrm>
                <a:off x="703565" y="1206538"/>
                <a:ext cx="5895539" cy="2585323"/>
              </a:xfrm>
              <a:prstGeom prst="rect">
                <a:avLst/>
              </a:prstGeom>
              <a:blipFill>
                <a:blip r:embed="rId3"/>
                <a:stretch>
                  <a:fillRect l="-860" t="-1471" r="-1075" b="-2451"/>
                </a:stretch>
              </a:blipFill>
            </p:spPr>
            <p:txBody>
              <a:bodyPr/>
              <a:lstStyle/>
              <a:p>
                <a:r>
                  <a:rPr lang="zh-HK" altLang="en-US">
                    <a:noFill/>
                  </a:rPr>
                  <a:t> </a:t>
                </a:r>
              </a:p>
            </p:txBody>
          </p:sp>
        </mc:Fallback>
      </mc:AlternateContent>
      <p:sp>
        <p:nvSpPr>
          <p:cNvPr id="4" name="文字方塊 3">
            <a:extLst>
              <a:ext uri="{FF2B5EF4-FFF2-40B4-BE49-F238E27FC236}">
                <a16:creationId xmlns:a16="http://schemas.microsoft.com/office/drawing/2014/main" id="{C5D69769-6631-FE49-9649-91B62A53A5B6}"/>
              </a:ext>
            </a:extLst>
          </p:cNvPr>
          <p:cNvSpPr txBox="1"/>
          <p:nvPr/>
        </p:nvSpPr>
        <p:spPr>
          <a:xfrm>
            <a:off x="782198" y="3864682"/>
            <a:ext cx="6257580" cy="1569660"/>
          </a:xfrm>
          <a:prstGeom prst="rect">
            <a:avLst/>
          </a:prstGeom>
          <a:noFill/>
        </p:spPr>
        <p:txBody>
          <a:bodyPr wrap="square" rtlCol="0">
            <a:spAutoFit/>
          </a:bodyPr>
          <a:lstStyle/>
          <a:p>
            <a:r>
              <a:rPr kumimoji="1" lang="en-US" altLang="zh-HK" sz="1600" dirty="0"/>
              <a:t>Step (1): establish a</a:t>
            </a:r>
            <a:r>
              <a:rPr kumimoji="1" lang="zh-CN" altLang="en-US" sz="1600" dirty="0"/>
              <a:t> </a:t>
            </a:r>
            <a:r>
              <a:rPr kumimoji="1" lang="en-US" altLang="zh-CN" sz="1600" dirty="0">
                <a:solidFill>
                  <a:srgbClr val="FF0000"/>
                </a:solidFill>
              </a:rPr>
              <a:t>mean </a:t>
            </a:r>
            <a:r>
              <a:rPr kumimoji="1" lang="en-US" altLang="zh-HK" sz="1600" dirty="0">
                <a:solidFill>
                  <a:srgbClr val="FF0000"/>
                </a:solidFill>
              </a:rPr>
              <a:t>equation</a:t>
            </a:r>
            <a:r>
              <a:rPr kumimoji="1" lang="en-US" altLang="zh-HK" sz="1600" dirty="0"/>
              <a:t> by testing the serial correlation of the data, and if necessary, establish a time series model (such as ARMA) for the yield series to eliminate any linear dependence.</a:t>
            </a:r>
          </a:p>
          <a:p>
            <a:r>
              <a:rPr kumimoji="1" lang="en-US" altLang="zh-HK" sz="1600" dirty="0"/>
              <a:t>Step (2): test the ARCH effect on the residual of the mean equation</a:t>
            </a:r>
          </a:p>
          <a:p>
            <a:r>
              <a:rPr kumimoji="1" lang="en-US" altLang="zh-HK" sz="1600" dirty="0"/>
              <a:t>Step (3): if there is ARCH effect, the volatility model is established</a:t>
            </a:r>
          </a:p>
          <a:p>
            <a:r>
              <a:rPr kumimoji="1" lang="en-US" altLang="zh-HK" sz="1600" dirty="0"/>
              <a:t>Step (4): verify the fitted model and optimize it if necessary</a:t>
            </a:r>
            <a:endParaRPr kumimoji="1" lang="zh-HK" altLang="en-US" sz="1600" dirty="0"/>
          </a:p>
        </p:txBody>
      </p:sp>
      <p:sp>
        <p:nvSpPr>
          <p:cNvPr id="9" name="文字方塊 8">
            <a:extLst>
              <a:ext uri="{FF2B5EF4-FFF2-40B4-BE49-F238E27FC236}">
                <a16:creationId xmlns:a16="http://schemas.microsoft.com/office/drawing/2014/main" id="{CC88B536-5CF2-9649-A8EB-7D68FE210D15}"/>
              </a:ext>
            </a:extLst>
          </p:cNvPr>
          <p:cNvSpPr txBox="1"/>
          <p:nvPr/>
        </p:nvSpPr>
        <p:spPr>
          <a:xfrm>
            <a:off x="7053968" y="2876082"/>
            <a:ext cx="4810699" cy="923330"/>
          </a:xfrm>
          <a:prstGeom prst="rect">
            <a:avLst/>
          </a:prstGeom>
          <a:noFill/>
        </p:spPr>
        <p:txBody>
          <a:bodyPr wrap="square" rtlCol="0">
            <a:spAutoFit/>
          </a:bodyPr>
          <a:lstStyle/>
          <a:p>
            <a:r>
              <a:rPr kumimoji="1" lang="en-US" altLang="zh-HK" dirty="0">
                <a:solidFill>
                  <a:srgbClr val="FF0000"/>
                </a:solidFill>
              </a:rPr>
              <a:t>Mean equation </a:t>
            </a:r>
            <a:r>
              <a:rPr kumimoji="1" lang="en-US" altLang="zh-HK" dirty="0"/>
              <a:t>such as AR model is like some linear equations of the time series, which just generalize the basic trend.</a:t>
            </a:r>
            <a:endParaRPr kumimoji="1" lang="zh-HK" altLang="en-US" dirty="0"/>
          </a:p>
        </p:txBody>
      </p:sp>
      <p:sp>
        <p:nvSpPr>
          <p:cNvPr id="18" name="文字方塊 17">
            <a:extLst>
              <a:ext uri="{FF2B5EF4-FFF2-40B4-BE49-F238E27FC236}">
                <a16:creationId xmlns:a16="http://schemas.microsoft.com/office/drawing/2014/main" id="{745C0BD3-02C9-824D-93E1-84AF17CC5DA9}"/>
              </a:ext>
            </a:extLst>
          </p:cNvPr>
          <p:cNvSpPr txBox="1"/>
          <p:nvPr/>
        </p:nvSpPr>
        <p:spPr>
          <a:xfrm>
            <a:off x="703563" y="5685409"/>
            <a:ext cx="10236185" cy="646331"/>
          </a:xfrm>
          <a:prstGeom prst="rect">
            <a:avLst/>
          </a:prstGeom>
          <a:noFill/>
        </p:spPr>
        <p:txBody>
          <a:bodyPr wrap="square" rtlCol="0">
            <a:spAutoFit/>
          </a:bodyPr>
          <a:lstStyle/>
          <a:p>
            <a:r>
              <a:rPr kumimoji="1" lang="en-US" altLang="zh-HK" dirty="0"/>
              <a:t>So for this ARCH analysis the outcomes we would derive would be a ARMA model on the log return + an</a:t>
            </a:r>
            <a:r>
              <a:rPr kumimoji="1" lang="zh-CN" altLang="en-US" dirty="0"/>
              <a:t> </a:t>
            </a:r>
            <a:r>
              <a:rPr kumimoji="1" lang="en-US" altLang="zh-CN" dirty="0"/>
              <a:t>ARCH model on the volatility</a:t>
            </a:r>
            <a:endParaRPr kumimoji="1" lang="zh-HK" altLang="en-US" dirty="0"/>
          </a:p>
        </p:txBody>
      </p:sp>
      <p:sp>
        <p:nvSpPr>
          <p:cNvPr id="3" name="文字方塊 2">
            <a:extLst>
              <a:ext uri="{FF2B5EF4-FFF2-40B4-BE49-F238E27FC236}">
                <a16:creationId xmlns:a16="http://schemas.microsoft.com/office/drawing/2014/main" id="{138744EE-4C7E-E640-BE3B-C19CE515CE21}"/>
              </a:ext>
            </a:extLst>
          </p:cNvPr>
          <p:cNvSpPr txBox="1"/>
          <p:nvPr/>
        </p:nvSpPr>
        <p:spPr>
          <a:xfrm>
            <a:off x="7549978" y="4300151"/>
            <a:ext cx="3875228" cy="369332"/>
          </a:xfrm>
          <a:prstGeom prst="rect">
            <a:avLst/>
          </a:prstGeom>
          <a:noFill/>
        </p:spPr>
        <p:txBody>
          <a:bodyPr wrap="none" rtlCol="0">
            <a:spAutoFit/>
          </a:bodyPr>
          <a:lstStyle/>
          <a:p>
            <a:r>
              <a:rPr kumimoji="1" lang="en-US" altLang="zh-HK" dirty="0">
                <a:solidFill>
                  <a:srgbClr val="00B0F0"/>
                </a:solidFill>
              </a:rPr>
              <a:t>Option price &amp; volatility </a:t>
            </a:r>
            <a:r>
              <a:rPr kumimoji="1" lang="en-US" altLang="zh-HK" dirty="0" err="1">
                <a:solidFill>
                  <a:srgbClr val="00B0F0"/>
                </a:solidFill>
              </a:rPr>
              <a:t>propotional</a:t>
            </a:r>
            <a:endParaRPr kumimoji="1" lang="zh-HK" altLang="en-US" dirty="0">
              <a:solidFill>
                <a:srgbClr val="00B0F0"/>
              </a:solidFill>
            </a:endParaRPr>
          </a:p>
        </p:txBody>
      </p:sp>
    </p:spTree>
    <p:extLst>
      <p:ext uri="{BB962C8B-B14F-4D97-AF65-F5344CB8AC3E}">
        <p14:creationId xmlns:p14="http://schemas.microsoft.com/office/powerpoint/2010/main" val="578403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132E57"/>
                </a:solidFill>
                <a:effectLst/>
                <a:uLnTx/>
                <a:uFillTx/>
                <a:latin typeface="Open Sans Light"/>
                <a:ea typeface="+mj-ea"/>
                <a:cs typeface="+mj-cs"/>
              </a:rPr>
              <a:t>ARCH-GARCH construction</a:t>
            </a:r>
            <a:endParaRPr kumimoji="0" lang="en-CA" sz="3200" b="0" i="0" u="none" strike="noStrike" kern="1200" cap="none" spc="0" normalizeH="0" baseline="0" noProof="0" dirty="0">
              <a:ln>
                <a:noFill/>
              </a:ln>
              <a:solidFill>
                <a:srgbClr val="132E57"/>
              </a:solidFill>
              <a:effectLst/>
              <a:uLnTx/>
              <a:uFillTx/>
              <a:latin typeface="Open Sans Light"/>
              <a:ea typeface="+mj-ea"/>
              <a:cs typeface="+mj-cs"/>
            </a:endParaRP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pic>
        <p:nvPicPr>
          <p:cNvPr id="11" name="圖片 10" descr="一張含有 文字 的圖片&#10;&#10;自動產生的描述">
            <a:extLst>
              <a:ext uri="{FF2B5EF4-FFF2-40B4-BE49-F238E27FC236}">
                <a16:creationId xmlns:a16="http://schemas.microsoft.com/office/drawing/2014/main" id="{1E048755-2B5F-504E-8576-A8D2CCB11F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08" y="3027110"/>
            <a:ext cx="3771900" cy="1168400"/>
          </a:xfrm>
          <a:prstGeom prst="rect">
            <a:avLst/>
          </a:prstGeom>
        </p:spPr>
      </p:pic>
      <p:sp>
        <p:nvSpPr>
          <p:cNvPr id="13" name="文字方塊 12">
            <a:extLst>
              <a:ext uri="{FF2B5EF4-FFF2-40B4-BE49-F238E27FC236}">
                <a16:creationId xmlns:a16="http://schemas.microsoft.com/office/drawing/2014/main" id="{CA851B3C-8E41-EE48-8F8E-247C3E279101}"/>
              </a:ext>
            </a:extLst>
          </p:cNvPr>
          <p:cNvSpPr txBox="1"/>
          <p:nvPr/>
        </p:nvSpPr>
        <p:spPr>
          <a:xfrm>
            <a:off x="638978" y="1255922"/>
            <a:ext cx="5739788" cy="1477328"/>
          </a:xfrm>
          <a:prstGeom prst="rect">
            <a:avLst/>
          </a:prstGeom>
          <a:noFill/>
        </p:spPr>
        <p:txBody>
          <a:bodyPr wrap="square" rtlCol="0">
            <a:spAutoFit/>
          </a:bodyPr>
          <a:lstStyle/>
          <a:p>
            <a:r>
              <a:rPr kumimoji="1" lang="en-US" altLang="zh-HK" dirty="0"/>
              <a:t>Although ARCH model is simple, in order to fully describe the volatility process of yield, lots of parameters are needed. Sometimes, there would be ARCH(m) model with large m. Therefore, </a:t>
            </a:r>
            <a:r>
              <a:rPr kumimoji="1" lang="en-US" altLang="zh-HK" dirty="0" err="1"/>
              <a:t>Bollerslev</a:t>
            </a:r>
            <a:r>
              <a:rPr kumimoji="1" lang="en-US" altLang="zh-HK" dirty="0"/>
              <a:t> (1986) proposed a generalized ARCH model (GARCH)</a:t>
            </a:r>
            <a:endParaRPr kumimoji="1" lang="zh-HK" altLang="en-US" dirty="0"/>
          </a:p>
        </p:txBody>
      </p:sp>
      <p:sp>
        <p:nvSpPr>
          <p:cNvPr id="15" name="文字方塊 14">
            <a:extLst>
              <a:ext uri="{FF2B5EF4-FFF2-40B4-BE49-F238E27FC236}">
                <a16:creationId xmlns:a16="http://schemas.microsoft.com/office/drawing/2014/main" id="{970190AE-06F2-694D-94F0-8686589A645A}"/>
              </a:ext>
            </a:extLst>
          </p:cNvPr>
          <p:cNvSpPr txBox="1"/>
          <p:nvPr/>
        </p:nvSpPr>
        <p:spPr>
          <a:xfrm>
            <a:off x="703565" y="4439797"/>
            <a:ext cx="5972658" cy="1200329"/>
          </a:xfrm>
          <a:prstGeom prst="rect">
            <a:avLst/>
          </a:prstGeom>
          <a:noFill/>
        </p:spPr>
        <p:txBody>
          <a:bodyPr wrap="square" rtlCol="0">
            <a:spAutoFit/>
          </a:bodyPr>
          <a:lstStyle/>
          <a:p>
            <a:r>
              <a:rPr kumimoji="1" lang="en-US" altLang="zh-HK" dirty="0"/>
              <a:t>It is similar to the previous arch model, but it is difficult to determine the order of GARCH (m, s). Generally, low order models are used, such as GARCH (1,1), GARCH (2,1), GARCH (1,2), etc.</a:t>
            </a:r>
            <a:endParaRPr kumimoji="1" lang="zh-HK" altLang="en-US" dirty="0"/>
          </a:p>
        </p:txBody>
      </p:sp>
      <p:sp>
        <p:nvSpPr>
          <p:cNvPr id="17" name="文字方塊 16">
            <a:extLst>
              <a:ext uri="{FF2B5EF4-FFF2-40B4-BE49-F238E27FC236}">
                <a16:creationId xmlns:a16="http://schemas.microsoft.com/office/drawing/2014/main" id="{52067A5D-2B89-DD42-9E7B-429866A8A076}"/>
              </a:ext>
            </a:extLst>
          </p:cNvPr>
          <p:cNvSpPr txBox="1"/>
          <p:nvPr/>
        </p:nvSpPr>
        <p:spPr>
          <a:xfrm>
            <a:off x="6984694" y="2741478"/>
            <a:ext cx="1624163" cy="369332"/>
          </a:xfrm>
          <a:prstGeom prst="rect">
            <a:avLst/>
          </a:prstGeom>
          <a:noFill/>
        </p:spPr>
        <p:txBody>
          <a:bodyPr wrap="none" rtlCol="0">
            <a:spAutoFit/>
          </a:bodyPr>
          <a:lstStyle/>
          <a:p>
            <a:r>
              <a:rPr kumimoji="1" lang="en-US" altLang="zh-HK" dirty="0"/>
              <a:t>AR(7) or AR(9)</a:t>
            </a:r>
            <a:endParaRPr kumimoji="1" lang="zh-HK" altLang="en-US" dirty="0"/>
          </a:p>
        </p:txBody>
      </p:sp>
      <p:pic>
        <p:nvPicPr>
          <p:cNvPr id="18" name="圖片 17">
            <a:extLst>
              <a:ext uri="{FF2B5EF4-FFF2-40B4-BE49-F238E27FC236}">
                <a16:creationId xmlns:a16="http://schemas.microsoft.com/office/drawing/2014/main" id="{D8EF9E1E-4442-2442-A7E0-3F54EDDB35DC}"/>
              </a:ext>
            </a:extLst>
          </p:cNvPr>
          <p:cNvPicPr>
            <a:picLocks noChangeAspect="1"/>
          </p:cNvPicPr>
          <p:nvPr/>
        </p:nvPicPr>
        <p:blipFill>
          <a:blip r:embed="rId3"/>
          <a:stretch>
            <a:fillRect/>
          </a:stretch>
        </p:blipFill>
        <p:spPr>
          <a:xfrm>
            <a:off x="6869935" y="3201547"/>
            <a:ext cx="4114800" cy="2476500"/>
          </a:xfrm>
          <a:prstGeom prst="rect">
            <a:avLst/>
          </a:prstGeom>
        </p:spPr>
      </p:pic>
      <p:sp>
        <p:nvSpPr>
          <p:cNvPr id="19" name="文字方塊 18">
            <a:extLst>
              <a:ext uri="{FF2B5EF4-FFF2-40B4-BE49-F238E27FC236}">
                <a16:creationId xmlns:a16="http://schemas.microsoft.com/office/drawing/2014/main" id="{EB222613-2AE1-8D49-99D5-7DAE90C4823F}"/>
              </a:ext>
            </a:extLst>
          </p:cNvPr>
          <p:cNvSpPr txBox="1"/>
          <p:nvPr/>
        </p:nvSpPr>
        <p:spPr>
          <a:xfrm>
            <a:off x="7171981" y="5905041"/>
            <a:ext cx="1037400" cy="369332"/>
          </a:xfrm>
          <a:prstGeom prst="rect">
            <a:avLst/>
          </a:prstGeom>
          <a:noFill/>
        </p:spPr>
        <p:txBody>
          <a:bodyPr wrap="none" rtlCol="0">
            <a:spAutoFit/>
          </a:bodyPr>
          <a:lstStyle/>
          <a:p>
            <a:r>
              <a:rPr kumimoji="1" lang="en-US" altLang="zh-HK" dirty="0"/>
              <a:t>ARCH(5)</a:t>
            </a:r>
            <a:endParaRPr kumimoji="1" lang="zh-HK" altLang="en-US" dirty="0"/>
          </a:p>
        </p:txBody>
      </p:sp>
      <p:pic>
        <p:nvPicPr>
          <p:cNvPr id="2" name="圖片 1">
            <a:extLst>
              <a:ext uri="{FF2B5EF4-FFF2-40B4-BE49-F238E27FC236}">
                <a16:creationId xmlns:a16="http://schemas.microsoft.com/office/drawing/2014/main" id="{D887541A-35AD-8E41-9D03-6659AC22802C}"/>
              </a:ext>
            </a:extLst>
          </p:cNvPr>
          <p:cNvPicPr>
            <a:picLocks noChangeAspect="1"/>
          </p:cNvPicPr>
          <p:nvPr/>
        </p:nvPicPr>
        <p:blipFill>
          <a:blip r:embed="rId4"/>
          <a:stretch>
            <a:fillRect/>
          </a:stretch>
        </p:blipFill>
        <p:spPr>
          <a:xfrm>
            <a:off x="6847901" y="264978"/>
            <a:ext cx="4114800" cy="2476500"/>
          </a:xfrm>
          <a:prstGeom prst="rect">
            <a:avLst/>
          </a:prstGeom>
        </p:spPr>
      </p:pic>
      <p:sp>
        <p:nvSpPr>
          <p:cNvPr id="3" name="文字方塊 2">
            <a:extLst>
              <a:ext uri="{FF2B5EF4-FFF2-40B4-BE49-F238E27FC236}">
                <a16:creationId xmlns:a16="http://schemas.microsoft.com/office/drawing/2014/main" id="{11445EB3-AA0B-F54F-A15B-2B30903D1B35}"/>
              </a:ext>
            </a:extLst>
          </p:cNvPr>
          <p:cNvSpPr txBox="1"/>
          <p:nvPr/>
        </p:nvSpPr>
        <p:spPr>
          <a:xfrm>
            <a:off x="370703" y="6030097"/>
            <a:ext cx="6233309" cy="369332"/>
          </a:xfrm>
          <a:prstGeom prst="rect">
            <a:avLst/>
          </a:prstGeom>
          <a:noFill/>
        </p:spPr>
        <p:txBody>
          <a:bodyPr wrap="none" rtlCol="0">
            <a:spAutoFit/>
          </a:bodyPr>
          <a:lstStyle/>
          <a:p>
            <a:r>
              <a:rPr kumimoji="1" lang="en-US" altLang="zh-HK" dirty="0">
                <a:solidFill>
                  <a:srgbClr val="FF0000"/>
                </a:solidFill>
              </a:rPr>
              <a:t>Back testing and more test criteria to prove the advantages</a:t>
            </a:r>
            <a:r>
              <a:rPr kumimoji="1" lang="en-US" altLang="zh-HK" dirty="0"/>
              <a:t> </a:t>
            </a:r>
            <a:endParaRPr kumimoji="1" lang="zh-HK" altLang="en-US" dirty="0"/>
          </a:p>
        </p:txBody>
      </p:sp>
    </p:spTree>
    <p:extLst>
      <p:ext uri="{BB962C8B-B14F-4D97-AF65-F5344CB8AC3E}">
        <p14:creationId xmlns:p14="http://schemas.microsoft.com/office/powerpoint/2010/main" val="3391253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20">
            <a:extLst>
              <a:ext uri="{FF2B5EF4-FFF2-40B4-BE49-F238E27FC236}">
                <a16:creationId xmlns:a16="http://schemas.microsoft.com/office/drawing/2014/main" id="{A567B23E-4A7E-D843-A515-813ABEDE30F8}"/>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20" name="Title 1">
            <a:extLst>
              <a:ext uri="{FF2B5EF4-FFF2-40B4-BE49-F238E27FC236}">
                <a16:creationId xmlns:a16="http://schemas.microsoft.com/office/drawing/2014/main" id="{B714C4D6-6553-FA4C-95FC-50C0DEA794B0}"/>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132E57"/>
                </a:solidFill>
                <a:effectLst/>
                <a:uLnTx/>
                <a:uFillTx/>
                <a:latin typeface="Open Sans Light"/>
                <a:ea typeface="+mj-ea"/>
                <a:cs typeface="+mj-cs"/>
              </a:rPr>
              <a:t> ACF &amp; PACF Selection</a:t>
            </a:r>
            <a:r>
              <a:rPr kumimoji="0" lang="zh-CN" altLang="en-US" sz="3200" b="0" i="0" u="none" strike="noStrike" kern="1200" cap="none" spc="0" normalizeH="0" baseline="0" noProof="0" dirty="0">
                <a:ln>
                  <a:noFill/>
                </a:ln>
                <a:solidFill>
                  <a:srgbClr val="132E57"/>
                </a:solidFill>
                <a:effectLst/>
                <a:uLnTx/>
                <a:uFillTx/>
                <a:latin typeface="Open Sans Light"/>
                <a:ea typeface="+mj-ea"/>
                <a:cs typeface="+mj-cs"/>
              </a:rPr>
              <a:t> </a:t>
            </a:r>
            <a:r>
              <a:rPr kumimoji="0" lang="en-US" altLang="zh-CN" sz="3200" b="0" i="0" u="none" strike="noStrike" kern="1200" cap="none" spc="0" normalizeH="0" baseline="0" noProof="0" dirty="0">
                <a:ln>
                  <a:noFill/>
                </a:ln>
                <a:solidFill>
                  <a:srgbClr val="132E57"/>
                </a:solidFill>
                <a:effectLst/>
                <a:uLnTx/>
                <a:uFillTx/>
                <a:latin typeface="Open Sans Light"/>
                <a:ea typeface="+mj-ea"/>
                <a:cs typeface="+mj-cs"/>
              </a:rPr>
              <a:t>criteria</a:t>
            </a:r>
            <a:endParaRPr kumimoji="0" lang="en-CA" sz="3200" b="0" i="0" u="none" strike="noStrike" kern="1200" cap="none" spc="0" normalizeH="0" baseline="0" noProof="0" dirty="0">
              <a:ln>
                <a:noFill/>
              </a:ln>
              <a:solidFill>
                <a:srgbClr val="132E57"/>
              </a:solidFill>
              <a:effectLst/>
              <a:uLnTx/>
              <a:uFillTx/>
              <a:latin typeface="Open Sans Light"/>
              <a:ea typeface="+mj-ea"/>
              <a:cs typeface="+mj-cs"/>
            </a:endParaRPr>
          </a:p>
        </p:txBody>
      </p:sp>
      <p:pic>
        <p:nvPicPr>
          <p:cNvPr id="3" name="圖片 2" descr="一張含有 文字, 剪刀 的圖片&#10;&#10;自動產生的描述">
            <a:extLst>
              <a:ext uri="{FF2B5EF4-FFF2-40B4-BE49-F238E27FC236}">
                <a16:creationId xmlns:a16="http://schemas.microsoft.com/office/drawing/2014/main" id="{5A7ED45A-8D3C-2F42-93CB-1F3D28D38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029" y="1016073"/>
            <a:ext cx="8279535" cy="1664727"/>
          </a:xfrm>
          <a:prstGeom prst="rect">
            <a:avLst/>
          </a:prstGeom>
        </p:spPr>
      </p:pic>
      <p:pic>
        <p:nvPicPr>
          <p:cNvPr id="22" name="圖片 21">
            <a:extLst>
              <a:ext uri="{FF2B5EF4-FFF2-40B4-BE49-F238E27FC236}">
                <a16:creationId xmlns:a16="http://schemas.microsoft.com/office/drawing/2014/main" id="{2A1B1B27-9467-1548-B870-B7101E8AEFDD}"/>
              </a:ext>
            </a:extLst>
          </p:cNvPr>
          <p:cNvPicPr>
            <a:picLocks noChangeAspect="1"/>
          </p:cNvPicPr>
          <p:nvPr/>
        </p:nvPicPr>
        <p:blipFill>
          <a:blip r:embed="rId3"/>
          <a:stretch>
            <a:fillRect/>
          </a:stretch>
        </p:blipFill>
        <p:spPr>
          <a:xfrm>
            <a:off x="930996" y="2938951"/>
            <a:ext cx="4114800" cy="2476500"/>
          </a:xfrm>
          <a:prstGeom prst="rect">
            <a:avLst/>
          </a:prstGeom>
        </p:spPr>
      </p:pic>
      <p:pic>
        <p:nvPicPr>
          <p:cNvPr id="4" name="圖片 3">
            <a:extLst>
              <a:ext uri="{FF2B5EF4-FFF2-40B4-BE49-F238E27FC236}">
                <a16:creationId xmlns:a16="http://schemas.microsoft.com/office/drawing/2014/main" id="{4BAFC796-4A42-4E41-8C64-7A71728B1619}"/>
              </a:ext>
            </a:extLst>
          </p:cNvPr>
          <p:cNvPicPr>
            <a:picLocks noChangeAspect="1"/>
          </p:cNvPicPr>
          <p:nvPr/>
        </p:nvPicPr>
        <p:blipFill>
          <a:blip r:embed="rId4"/>
          <a:stretch>
            <a:fillRect/>
          </a:stretch>
        </p:blipFill>
        <p:spPr>
          <a:xfrm>
            <a:off x="5604164" y="2938951"/>
            <a:ext cx="4114800" cy="2476500"/>
          </a:xfrm>
          <a:prstGeom prst="rect">
            <a:avLst/>
          </a:prstGeom>
        </p:spPr>
      </p:pic>
    </p:spTree>
    <p:extLst>
      <p:ext uri="{BB962C8B-B14F-4D97-AF65-F5344CB8AC3E}">
        <p14:creationId xmlns:p14="http://schemas.microsoft.com/office/powerpoint/2010/main" val="1848859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41ABB-D564-3146-A67F-5B48DC1BF332}"/>
              </a:ext>
            </a:extLst>
          </p:cNvPr>
          <p:cNvPicPr>
            <a:picLocks noChangeAspect="1"/>
          </p:cNvPicPr>
          <p:nvPr/>
        </p:nvPicPr>
        <p:blipFill>
          <a:blip r:embed="rId2"/>
          <a:stretch>
            <a:fillRect/>
          </a:stretch>
        </p:blipFill>
        <p:spPr>
          <a:xfrm>
            <a:off x="130627" y="908050"/>
            <a:ext cx="4836459" cy="2910832"/>
          </a:xfrm>
          <a:prstGeom prst="rect">
            <a:avLst/>
          </a:prstGeom>
        </p:spPr>
      </p:pic>
      <p:sp>
        <p:nvSpPr>
          <p:cNvPr id="3" name="Title 1">
            <a:extLst>
              <a:ext uri="{FF2B5EF4-FFF2-40B4-BE49-F238E27FC236}">
                <a16:creationId xmlns:a16="http://schemas.microsoft.com/office/drawing/2014/main" id="{B5572737-4362-C34E-B205-6D1A3C5ED336}"/>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132E57"/>
                </a:solidFill>
                <a:effectLst/>
                <a:uLnTx/>
                <a:uFillTx/>
                <a:latin typeface="Open Sans Light"/>
                <a:ea typeface="+mj-ea"/>
                <a:cs typeface="+mj-cs"/>
              </a:rPr>
              <a:t>Banking industry</a:t>
            </a:r>
            <a:endParaRPr kumimoji="0" lang="en-CA" sz="3200" b="0" i="0" u="none" strike="noStrike" kern="1200" cap="none" spc="0" normalizeH="0" baseline="0" noProof="0" dirty="0">
              <a:ln>
                <a:noFill/>
              </a:ln>
              <a:solidFill>
                <a:srgbClr val="132E57"/>
              </a:solidFill>
              <a:effectLst/>
              <a:uLnTx/>
              <a:uFillTx/>
              <a:latin typeface="Open Sans Light"/>
              <a:ea typeface="+mj-ea"/>
              <a:cs typeface="+mj-cs"/>
            </a:endParaRPr>
          </a:p>
        </p:txBody>
      </p:sp>
      <p:cxnSp>
        <p:nvCxnSpPr>
          <p:cNvPr id="4" name="Straight Connector 20">
            <a:extLst>
              <a:ext uri="{FF2B5EF4-FFF2-40B4-BE49-F238E27FC236}">
                <a16:creationId xmlns:a16="http://schemas.microsoft.com/office/drawing/2014/main" id="{FD4A1060-E6C5-CF42-A8C6-36B59ABD261A}"/>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pic>
        <p:nvPicPr>
          <p:cNvPr id="5" name="圖片 4">
            <a:extLst>
              <a:ext uri="{FF2B5EF4-FFF2-40B4-BE49-F238E27FC236}">
                <a16:creationId xmlns:a16="http://schemas.microsoft.com/office/drawing/2014/main" id="{B2BFDFF6-53DD-9C4F-8F87-164C7A3B41F1}"/>
              </a:ext>
            </a:extLst>
          </p:cNvPr>
          <p:cNvPicPr>
            <a:picLocks noChangeAspect="1"/>
          </p:cNvPicPr>
          <p:nvPr/>
        </p:nvPicPr>
        <p:blipFill>
          <a:blip r:embed="rId3"/>
          <a:stretch>
            <a:fillRect/>
          </a:stretch>
        </p:blipFill>
        <p:spPr>
          <a:xfrm>
            <a:off x="4996545" y="908050"/>
            <a:ext cx="4773234" cy="2872780"/>
          </a:xfrm>
          <a:prstGeom prst="rect">
            <a:avLst/>
          </a:prstGeom>
        </p:spPr>
      </p:pic>
      <p:pic>
        <p:nvPicPr>
          <p:cNvPr id="6" name="圖片 5">
            <a:extLst>
              <a:ext uri="{FF2B5EF4-FFF2-40B4-BE49-F238E27FC236}">
                <a16:creationId xmlns:a16="http://schemas.microsoft.com/office/drawing/2014/main" id="{CA0F7630-04D6-D843-936E-EC84CAD0ED90}"/>
              </a:ext>
            </a:extLst>
          </p:cNvPr>
          <p:cNvPicPr>
            <a:picLocks noChangeAspect="1"/>
          </p:cNvPicPr>
          <p:nvPr/>
        </p:nvPicPr>
        <p:blipFill>
          <a:blip r:embed="rId4"/>
          <a:stretch>
            <a:fillRect/>
          </a:stretch>
        </p:blipFill>
        <p:spPr>
          <a:xfrm>
            <a:off x="130627" y="3780829"/>
            <a:ext cx="4836408" cy="2910801"/>
          </a:xfrm>
          <a:prstGeom prst="rect">
            <a:avLst/>
          </a:prstGeom>
        </p:spPr>
      </p:pic>
      <p:pic>
        <p:nvPicPr>
          <p:cNvPr id="7" name="圖片 6">
            <a:extLst>
              <a:ext uri="{FF2B5EF4-FFF2-40B4-BE49-F238E27FC236}">
                <a16:creationId xmlns:a16="http://schemas.microsoft.com/office/drawing/2014/main" id="{4DAE411E-7514-4E48-8691-1F2DAF4FBF5D}"/>
              </a:ext>
            </a:extLst>
          </p:cNvPr>
          <p:cNvPicPr>
            <a:picLocks noChangeAspect="1"/>
          </p:cNvPicPr>
          <p:nvPr/>
        </p:nvPicPr>
        <p:blipFill>
          <a:blip r:embed="rId5"/>
          <a:stretch>
            <a:fillRect/>
          </a:stretch>
        </p:blipFill>
        <p:spPr>
          <a:xfrm>
            <a:off x="4996544" y="3818881"/>
            <a:ext cx="4773233" cy="2872779"/>
          </a:xfrm>
          <a:prstGeom prst="rect">
            <a:avLst/>
          </a:prstGeom>
        </p:spPr>
      </p:pic>
    </p:spTree>
    <p:extLst>
      <p:ext uri="{BB962C8B-B14F-4D97-AF65-F5344CB8AC3E}">
        <p14:creationId xmlns:p14="http://schemas.microsoft.com/office/powerpoint/2010/main" val="3990691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81F608B-D05B-A442-9858-0FF3FE1B93E7}"/>
              </a:ext>
            </a:extLst>
          </p:cNvPr>
          <p:cNvSpPr txBox="1"/>
          <p:nvPr/>
        </p:nvSpPr>
        <p:spPr>
          <a:xfrm>
            <a:off x="1013552" y="925417"/>
            <a:ext cx="6361293" cy="1477328"/>
          </a:xfrm>
          <a:prstGeom prst="rect">
            <a:avLst/>
          </a:prstGeom>
          <a:noFill/>
        </p:spPr>
        <p:txBody>
          <a:bodyPr wrap="none" rtlCol="0">
            <a:spAutoFit/>
          </a:bodyPr>
          <a:lstStyle/>
          <a:p>
            <a:r>
              <a:rPr kumimoji="1" lang="en-US" altLang="zh-HK" dirty="0"/>
              <a:t>Thinking about the trading strategy</a:t>
            </a:r>
          </a:p>
          <a:p>
            <a:pPr marL="342900" indent="-342900">
              <a:buAutoNum type="arabicPeriod"/>
            </a:pPr>
            <a:r>
              <a:rPr kumimoji="1" lang="en-US" altLang="zh-HK" dirty="0"/>
              <a:t>Investment goal</a:t>
            </a:r>
          </a:p>
          <a:p>
            <a:pPr marL="342900" indent="-342900">
              <a:buAutoNum type="arabicPeriod"/>
            </a:pPr>
            <a:r>
              <a:rPr kumimoji="1" lang="en-US" altLang="zh-HK" dirty="0"/>
              <a:t>Objective: certain return, downside loss </a:t>
            </a:r>
            <a:r>
              <a:rPr kumimoji="1" lang="zh-HK" altLang="en-US" dirty="0"/>
              <a:t>回撤</a:t>
            </a:r>
            <a:r>
              <a:rPr kumimoji="1" lang="en-US" altLang="zh-HK" dirty="0"/>
              <a:t>, </a:t>
            </a:r>
            <a:r>
              <a:rPr kumimoji="1" lang="en-US" altLang="zh-HK" dirty="0" err="1"/>
              <a:t>sharpe</a:t>
            </a:r>
            <a:r>
              <a:rPr kumimoji="1" lang="en-US" altLang="zh-HK" dirty="0"/>
              <a:t> ratio</a:t>
            </a:r>
          </a:p>
          <a:p>
            <a:pPr marL="342900" indent="-342900">
              <a:buAutoNum type="arabicPeriod"/>
            </a:pPr>
            <a:endParaRPr kumimoji="1" lang="en-US" altLang="zh-HK" dirty="0"/>
          </a:p>
          <a:p>
            <a:pPr marL="342900" indent="-342900">
              <a:buAutoNum type="arabicPeriod"/>
            </a:pPr>
            <a:endParaRPr kumimoji="1" lang="en-US" altLang="zh-HK" dirty="0"/>
          </a:p>
        </p:txBody>
      </p:sp>
      <p:sp>
        <p:nvSpPr>
          <p:cNvPr id="5" name="文字方塊 4">
            <a:extLst>
              <a:ext uri="{FF2B5EF4-FFF2-40B4-BE49-F238E27FC236}">
                <a16:creationId xmlns:a16="http://schemas.microsoft.com/office/drawing/2014/main" id="{393ACA26-334E-274C-A0E9-CE053A867651}"/>
              </a:ext>
            </a:extLst>
          </p:cNvPr>
          <p:cNvSpPr txBox="1"/>
          <p:nvPr/>
        </p:nvSpPr>
        <p:spPr>
          <a:xfrm>
            <a:off x="705080" y="3393195"/>
            <a:ext cx="3905877" cy="1200329"/>
          </a:xfrm>
          <a:prstGeom prst="rect">
            <a:avLst/>
          </a:prstGeom>
          <a:noFill/>
        </p:spPr>
        <p:txBody>
          <a:bodyPr wrap="none" rtlCol="0">
            <a:spAutoFit/>
          </a:bodyPr>
          <a:lstStyle/>
          <a:p>
            <a:pPr marL="342900" indent="-342900">
              <a:buAutoNum type="arabicPeriod"/>
            </a:pPr>
            <a:r>
              <a:rPr kumimoji="1" lang="en-US" altLang="zh-HK" dirty="0"/>
              <a:t>Finish arch and </a:t>
            </a:r>
            <a:r>
              <a:rPr kumimoji="1" lang="en-US" altLang="zh-HK" dirty="0" err="1"/>
              <a:t>garch</a:t>
            </a:r>
            <a:endParaRPr kumimoji="1" lang="en-US" altLang="zh-HK" dirty="0"/>
          </a:p>
          <a:p>
            <a:pPr marL="342900" indent="-342900">
              <a:buAutoNum type="arabicPeriod"/>
            </a:pPr>
            <a:r>
              <a:rPr kumimoji="1" lang="en-US" altLang="zh-HK" dirty="0"/>
              <a:t>More industries model fitting</a:t>
            </a:r>
          </a:p>
          <a:p>
            <a:r>
              <a:rPr kumimoji="1" lang="en-US" altLang="zh-HK" dirty="0"/>
              <a:t>Comparison, comprehensive analysis</a:t>
            </a:r>
          </a:p>
          <a:p>
            <a:r>
              <a:rPr kumimoji="1" lang="en-US" altLang="zh-HK" dirty="0"/>
              <a:t>brainstorm the trading strategy</a:t>
            </a:r>
            <a:endParaRPr kumimoji="1" lang="zh-HK" altLang="en-US" dirty="0"/>
          </a:p>
        </p:txBody>
      </p:sp>
    </p:spTree>
    <p:extLst>
      <p:ext uri="{BB962C8B-B14F-4D97-AF65-F5344CB8AC3E}">
        <p14:creationId xmlns:p14="http://schemas.microsoft.com/office/powerpoint/2010/main" val="12926761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97C0-83CC-4513-8ADA-BB9F256A2A38}"/>
              </a:ext>
            </a:extLst>
          </p:cNvPr>
          <p:cNvSpPr>
            <a:spLocks noGrp="1"/>
          </p:cNvSpPr>
          <p:nvPr>
            <p:ph type="ctrTitle"/>
          </p:nvPr>
        </p:nvSpPr>
        <p:spPr>
          <a:xfrm>
            <a:off x="6096000" y="4709096"/>
            <a:ext cx="8788400" cy="1223963"/>
          </a:xfrm>
        </p:spPr>
        <p:txBody>
          <a:bodyPr>
            <a:normAutofit/>
          </a:bodyPr>
          <a:lstStyle/>
          <a:p>
            <a:pPr algn="l"/>
            <a:r>
              <a:rPr lang="en-US" altLang="zh-HK" sz="3600" dirty="0">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t>Supervisor: Dr. LCM</a:t>
            </a:r>
            <a:br>
              <a:rPr lang="en-US" altLang="zh-HK" sz="3600" dirty="0">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br>
            <a:r>
              <a:rPr lang="en-US" altLang="zh-HK" sz="3600" dirty="0">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t>Student: YIN, </a:t>
            </a:r>
            <a:r>
              <a:rPr lang="en-US" altLang="zh-HK" sz="3600" dirty="0" err="1">
                <a:solidFill>
                  <a:srgbClr val="ED942D"/>
                </a:solidFill>
                <a:latin typeface="Open Sans Light" panose="020B0306030504020204" pitchFamily="34" charset="0"/>
                <a:ea typeface="Open Sans Light" panose="020B0306030504020204" pitchFamily="34" charset="0"/>
                <a:cs typeface="Open Sans Light" panose="020B0306030504020204" pitchFamily="34" charset="0"/>
                <a:sym typeface="Open Sans"/>
              </a:rPr>
              <a:t>Zhendong</a:t>
            </a:r>
            <a:endParaRPr lang="en-CA" sz="3600" dirty="0"/>
          </a:p>
        </p:txBody>
      </p:sp>
      <p:sp>
        <p:nvSpPr>
          <p:cNvPr id="3" name="矩形 2">
            <a:extLst>
              <a:ext uri="{FF2B5EF4-FFF2-40B4-BE49-F238E27FC236}">
                <a16:creationId xmlns:a16="http://schemas.microsoft.com/office/drawing/2014/main" id="{C47318B6-3542-3642-B8B0-0F865989D4EE}"/>
              </a:ext>
            </a:extLst>
          </p:cNvPr>
          <p:cNvSpPr/>
          <p:nvPr/>
        </p:nvSpPr>
        <p:spPr>
          <a:xfrm>
            <a:off x="1742356" y="2067785"/>
            <a:ext cx="915558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132E57"/>
              </a:buClr>
              <a:buSzPct val="25000"/>
              <a:buFontTx/>
              <a:buNone/>
              <a:tabLst/>
              <a:defRPr/>
            </a:pPr>
            <a:r>
              <a:rPr kumimoji="0" lang="en-US" altLang="zh-HK" sz="5400" b="0" i="0" u="none" strike="noStrike" kern="1200" cap="none" spc="0" normalizeH="0" baseline="0" noProof="0" dirty="0">
                <a:ln>
                  <a:noFill/>
                </a:ln>
                <a:solidFill>
                  <a:srgbClr val="FFFFFF"/>
                </a:solidFill>
                <a:effectLst/>
                <a:uLnTx/>
                <a:uFillTx/>
                <a:latin typeface="Calibri" panose="020F0502020204030204"/>
                <a:ea typeface="+mn-ea"/>
                <a:cs typeface="+mn-cs"/>
                <a:sym typeface="Open Sans"/>
              </a:rPr>
              <a:t>MATH 4999 Regular Meeting VII</a:t>
            </a:r>
          </a:p>
        </p:txBody>
      </p:sp>
    </p:spTree>
    <p:extLst>
      <p:ext uri="{BB962C8B-B14F-4D97-AF65-F5344CB8AC3E}">
        <p14:creationId xmlns:p14="http://schemas.microsoft.com/office/powerpoint/2010/main" val="2767166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A6222DC-5130-4B4D-A347-1AF9BA8C7231}"/>
              </a:ext>
            </a:extLst>
          </p:cNvPr>
          <p:cNvSpPr>
            <a:spLocks noGrp="1"/>
          </p:cNvSpPr>
          <p:nvPr>
            <p:ph type="sldNum" sz="quarter" idx="12"/>
          </p:nvPr>
        </p:nvSpPr>
        <p:spPr/>
        <p:txBody>
          <a:bodyPr/>
          <a:lstStyle/>
          <a:p>
            <a:fld id="{3ED6ADD1-67D1-4DBE-9F13-13AE3ECC0671}" type="slidenum">
              <a:rPr lang="en-US" smtClean="0"/>
              <a:t>5</a:t>
            </a:fld>
            <a:endParaRPr lang="en-US"/>
          </a:p>
        </p:txBody>
      </p:sp>
      <p:sp>
        <p:nvSpPr>
          <p:cNvPr id="5" name="投影片編號版面配置區 3">
            <a:extLst>
              <a:ext uri="{FF2B5EF4-FFF2-40B4-BE49-F238E27FC236}">
                <a16:creationId xmlns:a16="http://schemas.microsoft.com/office/drawing/2014/main" id="{A6CB4124-D827-5745-BD51-29880407AED9}"/>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5</a:t>
            </a:fld>
            <a:endParaRPr lang="en-US"/>
          </a:p>
        </p:txBody>
      </p:sp>
      <p:sp>
        <p:nvSpPr>
          <p:cNvPr id="6" name="Title 1">
            <a:extLst>
              <a:ext uri="{FF2B5EF4-FFF2-40B4-BE49-F238E27FC236}">
                <a16:creationId xmlns:a16="http://schemas.microsoft.com/office/drawing/2014/main" id="{034DD37C-D7F9-F54A-A4FE-14907C497A63}"/>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200" b="0" i="0" u="none" strike="noStrike" kern="1200" cap="none" spc="0" normalizeH="0" baseline="0" noProof="0" dirty="0">
                <a:ln>
                  <a:noFill/>
                </a:ln>
                <a:solidFill>
                  <a:srgbClr val="132E57"/>
                </a:solidFill>
                <a:effectLst/>
                <a:uLnTx/>
                <a:uFillTx/>
                <a:latin typeface="Open Sans Light"/>
                <a:ea typeface="+mj-ea"/>
                <a:cs typeface="+mj-cs"/>
              </a:rPr>
              <a:t>Progress of my reading and learning</a:t>
            </a:r>
          </a:p>
        </p:txBody>
      </p:sp>
      <p:cxnSp>
        <p:nvCxnSpPr>
          <p:cNvPr id="7" name="Straight Connector 20">
            <a:extLst>
              <a:ext uri="{FF2B5EF4-FFF2-40B4-BE49-F238E27FC236}">
                <a16:creationId xmlns:a16="http://schemas.microsoft.com/office/drawing/2014/main" id="{5B5D3780-B1F0-A34F-AD21-0E363F498A6C}"/>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8" name="文字方塊 7">
            <a:extLst>
              <a:ext uri="{FF2B5EF4-FFF2-40B4-BE49-F238E27FC236}">
                <a16:creationId xmlns:a16="http://schemas.microsoft.com/office/drawing/2014/main" id="{6A2E49A9-4FC3-3F48-A390-BBFBE50184B1}"/>
              </a:ext>
            </a:extLst>
          </p:cNvPr>
          <p:cNvSpPr txBox="1"/>
          <p:nvPr/>
        </p:nvSpPr>
        <p:spPr>
          <a:xfrm>
            <a:off x="743523" y="1088365"/>
            <a:ext cx="987835" cy="400110"/>
          </a:xfrm>
          <a:prstGeom prst="rect">
            <a:avLst/>
          </a:prstGeom>
          <a:noFill/>
        </p:spPr>
        <p:txBody>
          <a:bodyPr wrap="none" rtlCol="0">
            <a:spAutoFit/>
          </a:bodyPr>
          <a:lstStyle/>
          <a:p>
            <a:r>
              <a:rPr kumimoji="1" lang="en-US" altLang="zh-HK" sz="2000" b="1" dirty="0"/>
              <a:t>Course:</a:t>
            </a:r>
            <a:endParaRPr kumimoji="1" lang="zh-HK" altLang="en-US" sz="2000" b="1" dirty="0"/>
          </a:p>
        </p:txBody>
      </p:sp>
      <p:sp>
        <p:nvSpPr>
          <p:cNvPr id="12" name="文字方塊 11">
            <a:extLst>
              <a:ext uri="{FF2B5EF4-FFF2-40B4-BE49-F238E27FC236}">
                <a16:creationId xmlns:a16="http://schemas.microsoft.com/office/drawing/2014/main" id="{C642A074-C1D6-7140-90E2-8739CC559374}"/>
              </a:ext>
            </a:extLst>
          </p:cNvPr>
          <p:cNvSpPr txBox="1"/>
          <p:nvPr/>
        </p:nvSpPr>
        <p:spPr>
          <a:xfrm>
            <a:off x="758037" y="4695610"/>
            <a:ext cx="4595032" cy="923330"/>
          </a:xfrm>
          <a:prstGeom prst="rect">
            <a:avLst/>
          </a:prstGeom>
          <a:noFill/>
        </p:spPr>
        <p:txBody>
          <a:bodyPr wrap="square" rtlCol="0">
            <a:spAutoFit/>
          </a:bodyPr>
          <a:lstStyle/>
          <a:p>
            <a:r>
              <a:rPr kumimoji="1" lang="en-US" altLang="zh-HK" dirty="0">
                <a:hlinkClick r:id="rId2">
                  <a:extLst>
                    <a:ext uri="{A12FA001-AC4F-418D-AE19-62706E023703}">
                      <ahyp:hlinkClr xmlns:ahyp="http://schemas.microsoft.com/office/drawing/2018/hyperlinkcolor" val="tx"/>
                    </a:ext>
                  </a:extLst>
                </a:hlinkClick>
              </a:rPr>
              <a:t>https://</a:t>
            </a:r>
            <a:r>
              <a:rPr kumimoji="1" lang="en-US" altLang="zh-HK" dirty="0" err="1">
                <a:hlinkClick r:id="rId2">
                  <a:extLst>
                    <a:ext uri="{A12FA001-AC4F-418D-AE19-62706E023703}">
                      <ahyp:hlinkClr xmlns:ahyp="http://schemas.microsoft.com/office/drawing/2018/hyperlinkcolor" val="tx"/>
                    </a:ext>
                  </a:extLst>
                </a:hlinkClick>
              </a:rPr>
              <a:t>ocw.mit.edu</a:t>
            </a:r>
            <a:r>
              <a:rPr kumimoji="1" lang="en-US" altLang="zh-HK" dirty="0">
                <a:hlinkClick r:id="rId2">
                  <a:extLst>
                    <a:ext uri="{A12FA001-AC4F-418D-AE19-62706E023703}">
                      <ahyp:hlinkClr xmlns:ahyp="http://schemas.microsoft.com/office/drawing/2018/hyperlinkcolor" val="tx"/>
                    </a:ext>
                  </a:extLst>
                </a:hlinkClick>
              </a:rPr>
              <a:t>/courses/mathematics/18-s096-topics-in-mathematics-with-applications-in-finance-fall-2013/</a:t>
            </a:r>
            <a:r>
              <a:rPr kumimoji="1" lang="en-US" altLang="zh-HK" dirty="0" err="1">
                <a:hlinkClick r:id="rId2">
                  <a:extLst>
                    <a:ext uri="{A12FA001-AC4F-418D-AE19-62706E023703}">
                      <ahyp:hlinkClr xmlns:ahyp="http://schemas.microsoft.com/office/drawing/2018/hyperlinkcolor" val="tx"/>
                    </a:ext>
                  </a:extLst>
                </a:hlinkClick>
              </a:rPr>
              <a:t>index.htm</a:t>
            </a:r>
            <a:endParaRPr kumimoji="1" lang="zh-HK" altLang="en-US" dirty="0"/>
          </a:p>
        </p:txBody>
      </p:sp>
      <p:pic>
        <p:nvPicPr>
          <p:cNvPr id="14" name="圖片 13">
            <a:extLst>
              <a:ext uri="{FF2B5EF4-FFF2-40B4-BE49-F238E27FC236}">
                <a16:creationId xmlns:a16="http://schemas.microsoft.com/office/drawing/2014/main" id="{2A1D53EC-BA31-3042-B0B0-BA6941AD9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523" y="1614778"/>
            <a:ext cx="4432844" cy="2768447"/>
          </a:xfrm>
          <a:prstGeom prst="rect">
            <a:avLst/>
          </a:prstGeom>
        </p:spPr>
      </p:pic>
      <p:sp>
        <p:nvSpPr>
          <p:cNvPr id="15" name="文字方塊 14">
            <a:extLst>
              <a:ext uri="{FF2B5EF4-FFF2-40B4-BE49-F238E27FC236}">
                <a16:creationId xmlns:a16="http://schemas.microsoft.com/office/drawing/2014/main" id="{134D066A-024B-924A-9431-3A9D48706711}"/>
              </a:ext>
            </a:extLst>
          </p:cNvPr>
          <p:cNvSpPr txBox="1"/>
          <p:nvPr/>
        </p:nvSpPr>
        <p:spPr>
          <a:xfrm>
            <a:off x="5353069" y="1614778"/>
            <a:ext cx="6838931" cy="2308324"/>
          </a:xfrm>
          <a:prstGeom prst="rect">
            <a:avLst/>
          </a:prstGeom>
          <a:noFill/>
        </p:spPr>
        <p:txBody>
          <a:bodyPr wrap="square" rtlCol="0">
            <a:spAutoFit/>
          </a:bodyPr>
          <a:lstStyle/>
          <a:p>
            <a:r>
              <a:rPr kumimoji="1" lang="en-US" altLang="zh-HK" dirty="0"/>
              <a:t>This course focuses on the application of math in finance. </a:t>
            </a:r>
          </a:p>
          <a:p>
            <a:r>
              <a:rPr kumimoji="1" lang="en-US" altLang="zh-HK" dirty="0"/>
              <a:t>While there are several chapters talking and illustrating time series. And it also provides real case analysis.</a:t>
            </a:r>
          </a:p>
          <a:p>
            <a:endParaRPr kumimoji="1" lang="en-US" altLang="zh-HK" dirty="0"/>
          </a:p>
          <a:p>
            <a:r>
              <a:rPr kumimoji="1" lang="en-US" altLang="zh-HK" dirty="0"/>
              <a:t>My progress in this course on time series topics is halfway through.</a:t>
            </a:r>
          </a:p>
          <a:p>
            <a:r>
              <a:rPr kumimoji="1" lang="en-US" altLang="zh-HK" dirty="0"/>
              <a:t>And haven’t reached to case studies.</a:t>
            </a:r>
          </a:p>
          <a:p>
            <a:endParaRPr kumimoji="1" lang="en-US" altLang="zh-HK" dirty="0"/>
          </a:p>
          <a:p>
            <a:r>
              <a:rPr kumimoji="1" lang="en-US" altLang="zh-HK" dirty="0"/>
              <a:t>I’m planning to finish this course before the end of this month.</a:t>
            </a:r>
            <a:endParaRPr kumimoji="1" lang="zh-HK" altLang="en-US" dirty="0"/>
          </a:p>
        </p:txBody>
      </p:sp>
    </p:spTree>
    <p:extLst>
      <p:ext uri="{BB962C8B-B14F-4D97-AF65-F5344CB8AC3E}">
        <p14:creationId xmlns:p14="http://schemas.microsoft.com/office/powerpoint/2010/main" val="15145656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200" b="0" i="0" u="none" strike="noStrike" kern="1200" cap="none" spc="0" normalizeH="0" baseline="0" noProof="0" dirty="0">
                <a:ln>
                  <a:noFill/>
                </a:ln>
                <a:solidFill>
                  <a:srgbClr val="132E57"/>
                </a:solidFill>
                <a:effectLst/>
                <a:uLnTx/>
                <a:uFillTx/>
                <a:latin typeface="Open Sans Light"/>
                <a:ea typeface="+mj-ea"/>
                <a:cs typeface="+mj-cs"/>
              </a:rPr>
              <a:t>Review </a:t>
            </a:r>
            <a:r>
              <a:rPr kumimoji="0" lang="en-US" sz="3200" b="0" i="0" u="none" strike="noStrike" kern="1200" cap="none" spc="0" normalizeH="0" baseline="0" noProof="0" dirty="0">
                <a:ln>
                  <a:noFill/>
                </a:ln>
                <a:solidFill>
                  <a:srgbClr val="132E57"/>
                </a:solidFill>
                <a:effectLst/>
                <a:uLnTx/>
                <a:uFillTx/>
                <a:latin typeface="Open Sans Light"/>
                <a:ea typeface="+mj-ea"/>
                <a:cs typeface="+mj-cs"/>
              </a:rPr>
              <a:t>and Overview</a:t>
            </a:r>
            <a:endParaRPr kumimoji="0" lang="en-CA" sz="3200" b="0" i="0" u="none" strike="noStrike" kern="1200" cap="none" spc="0" normalizeH="0" baseline="0" noProof="0" dirty="0">
              <a:ln>
                <a:noFill/>
              </a:ln>
              <a:solidFill>
                <a:srgbClr val="132E57"/>
              </a:solidFill>
              <a:effectLst/>
              <a:uLnTx/>
              <a:uFillTx/>
              <a:latin typeface="Open Sans Light"/>
              <a:ea typeface="+mj-ea"/>
              <a:cs typeface="+mj-cs"/>
            </a:endParaRP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9" name="文字方塊 8">
            <a:extLst>
              <a:ext uri="{FF2B5EF4-FFF2-40B4-BE49-F238E27FC236}">
                <a16:creationId xmlns:a16="http://schemas.microsoft.com/office/drawing/2014/main" id="{367D1FD6-D7F3-9247-A308-E94DAFA5A1FD}"/>
              </a:ext>
            </a:extLst>
          </p:cNvPr>
          <p:cNvSpPr txBox="1"/>
          <p:nvPr/>
        </p:nvSpPr>
        <p:spPr>
          <a:xfrm>
            <a:off x="351782" y="1200838"/>
            <a:ext cx="11488436" cy="3046988"/>
          </a:xfrm>
          <a:prstGeom prst="rect">
            <a:avLst/>
          </a:prstGeom>
          <a:noFill/>
        </p:spPr>
        <p:txBody>
          <a:bodyPr wrap="square" rtlCol="0">
            <a:spAutoFit/>
          </a:bodyPr>
          <a:lstStyle/>
          <a:p>
            <a:r>
              <a:rPr kumimoji="1" lang="en-US" altLang="zh-HK" sz="1600" dirty="0"/>
              <a:t>In previous findings, we raise banking industry on HSI as examples, and fit certain ordinary model to it</a:t>
            </a:r>
          </a:p>
          <a:p>
            <a:r>
              <a:rPr kumimoji="1" lang="en-US" altLang="zh-HK" sz="1600" dirty="0"/>
              <a:t>But the outcomes turn out to abnormal, indicating that ARIMA model only cannot fit exactly to the performance of the low volatility or even uncorrelated return of the banking stocks.</a:t>
            </a:r>
          </a:p>
          <a:p>
            <a:r>
              <a:rPr kumimoji="1" lang="en-US" altLang="zh-HK" sz="1600" dirty="0"/>
              <a:t>So we try out advance models such as ARCH and GARCH model. The main ideas of these advance models are to generalize the patterns of the volatility, but the modification effect on the log return is unknown.</a:t>
            </a:r>
          </a:p>
          <a:p>
            <a:endParaRPr kumimoji="1" lang="en-US" altLang="zh-HK" sz="1600" dirty="0"/>
          </a:p>
          <a:p>
            <a:r>
              <a:rPr kumimoji="1" lang="en-US" altLang="zh-HK" sz="1600" dirty="0"/>
              <a:t>So the first part of the today’s report is to check</a:t>
            </a:r>
            <a:r>
              <a:rPr kumimoji="1" lang="zh-CN" altLang="en-US" sz="1600" dirty="0"/>
              <a:t> </a:t>
            </a:r>
            <a:r>
              <a:rPr kumimoji="1" lang="en-US" altLang="zh-CN" sz="1600" dirty="0"/>
              <a:t>whether the ARCH and GARCH model would have better interpretation on the return to make better forecast.</a:t>
            </a:r>
          </a:p>
          <a:p>
            <a:endParaRPr kumimoji="1" lang="en-US" altLang="zh-HK" sz="1600" dirty="0"/>
          </a:p>
          <a:p>
            <a:r>
              <a:rPr kumimoji="1" lang="en-US" altLang="zh-HK" sz="1600" dirty="0"/>
              <a:t>And the second part is to analyze on the stock selection based on the model outcomes.</a:t>
            </a:r>
          </a:p>
          <a:p>
            <a:endParaRPr kumimoji="1" lang="en-US" altLang="zh-HK" sz="1600" dirty="0"/>
          </a:p>
          <a:p>
            <a:r>
              <a:rPr kumimoji="1" lang="en-US" altLang="zh-HK" sz="1600" dirty="0"/>
              <a:t>In the third part, we would brainstorm</a:t>
            </a:r>
            <a:r>
              <a:rPr kumimoji="1" lang="zh-CN" altLang="en-US" sz="1600" dirty="0"/>
              <a:t> </a:t>
            </a:r>
            <a:r>
              <a:rPr kumimoji="1" lang="en-US" altLang="zh-HK" sz="1600" dirty="0"/>
              <a:t>about the strategy.</a:t>
            </a:r>
          </a:p>
        </p:txBody>
      </p:sp>
    </p:spTree>
    <p:extLst>
      <p:ext uri="{BB962C8B-B14F-4D97-AF65-F5344CB8AC3E}">
        <p14:creationId xmlns:p14="http://schemas.microsoft.com/office/powerpoint/2010/main" val="1331720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132E57"/>
                </a:solidFill>
                <a:effectLst/>
                <a:uLnTx/>
                <a:uFillTx/>
                <a:latin typeface="Open Sans Light"/>
                <a:ea typeface="+mj-ea"/>
                <a:cs typeface="+mj-cs"/>
              </a:rPr>
              <a:t>Part I: ARCH and GARCH</a:t>
            </a:r>
            <a:endParaRPr kumimoji="0" lang="en-CA" sz="3200" b="0" i="0" u="none" strike="noStrike" kern="1200" cap="none" spc="0" normalizeH="0" baseline="0" noProof="0" dirty="0">
              <a:ln>
                <a:noFill/>
              </a:ln>
              <a:solidFill>
                <a:srgbClr val="132E57"/>
              </a:solidFill>
              <a:effectLst/>
              <a:uLnTx/>
              <a:uFillTx/>
              <a:latin typeface="Open Sans Light"/>
              <a:ea typeface="+mj-ea"/>
              <a:cs typeface="+mj-cs"/>
            </a:endParaRP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3" name="文字方塊 2">
            <a:extLst>
              <a:ext uri="{FF2B5EF4-FFF2-40B4-BE49-F238E27FC236}">
                <a16:creationId xmlns:a16="http://schemas.microsoft.com/office/drawing/2014/main" id="{DC5BE272-E31C-C14E-9CD2-EE8D0FAB649D}"/>
              </a:ext>
            </a:extLst>
          </p:cNvPr>
          <p:cNvSpPr txBox="1"/>
          <p:nvPr/>
        </p:nvSpPr>
        <p:spPr>
          <a:xfrm>
            <a:off x="703564" y="3294044"/>
            <a:ext cx="5519451" cy="2893100"/>
          </a:xfrm>
          <a:prstGeom prst="rect">
            <a:avLst/>
          </a:prstGeom>
          <a:noFill/>
        </p:spPr>
        <p:txBody>
          <a:bodyPr wrap="square" rtlCol="0">
            <a:spAutoFit/>
          </a:bodyPr>
          <a:lstStyle/>
          <a:p>
            <a:r>
              <a:rPr lang="en-US" altLang="zh-HK" sz="1400" dirty="0"/>
              <a:t>Perform Lagrange Multiplier test for the null hypothesis that the residuals of a ARIMA model are homoscedastic.</a:t>
            </a:r>
          </a:p>
          <a:p>
            <a:endParaRPr kumimoji="1" lang="en-US" altLang="zh-HK" sz="1400" dirty="0"/>
          </a:p>
          <a:p>
            <a:r>
              <a:rPr lang="en-US" altLang="zh-HK" sz="1400" dirty="0"/>
              <a:t>Homoscedastic: In statistics, a sequence of random variables is homoscedastic if all its random variables have the same finite variance. This is also known as homogeneity of variance. The complementary notion is called heteroscedasticity. </a:t>
            </a:r>
          </a:p>
          <a:p>
            <a:endParaRPr kumimoji="1" lang="en-US" altLang="zh-HK" sz="1400" dirty="0"/>
          </a:p>
          <a:p>
            <a:r>
              <a:rPr lang="en-US" altLang="zh-HK" sz="1400" dirty="0"/>
              <a:t>One type of test proposed by Engle (1982) is the Lagrange Multiplier test which is to fit a linear regression model for the squared residuals and examine whether the fitted model is significant. So the null hypothesis is that the squared residuals are a sequence of white noise, namely, the residuals are homoscedastic.</a:t>
            </a:r>
            <a:endParaRPr kumimoji="1" lang="zh-HK" altLang="en-US" sz="1400" dirty="0"/>
          </a:p>
        </p:txBody>
      </p:sp>
      <p:sp>
        <p:nvSpPr>
          <p:cNvPr id="4" name="文字方塊 3">
            <a:extLst>
              <a:ext uri="{FF2B5EF4-FFF2-40B4-BE49-F238E27FC236}">
                <a16:creationId xmlns:a16="http://schemas.microsoft.com/office/drawing/2014/main" id="{FD90D2A2-FB04-894A-903D-6EBA30F18ED6}"/>
              </a:ext>
            </a:extLst>
          </p:cNvPr>
          <p:cNvSpPr txBox="1"/>
          <p:nvPr/>
        </p:nvSpPr>
        <p:spPr>
          <a:xfrm>
            <a:off x="705080" y="1156771"/>
            <a:ext cx="4916602" cy="1815882"/>
          </a:xfrm>
          <a:prstGeom prst="rect">
            <a:avLst/>
          </a:prstGeom>
          <a:noFill/>
        </p:spPr>
        <p:txBody>
          <a:bodyPr wrap="none" rtlCol="0">
            <a:spAutoFit/>
          </a:bodyPr>
          <a:lstStyle/>
          <a:p>
            <a:r>
              <a:rPr kumimoji="1" lang="en-US" altLang="zh-HK" sz="1400" dirty="0"/>
              <a:t>&gt; </a:t>
            </a:r>
            <a:r>
              <a:rPr kumimoji="1" lang="en-US" altLang="zh-HK" sz="1400" dirty="0" err="1"/>
              <a:t>ArchTest</a:t>
            </a:r>
            <a:r>
              <a:rPr kumimoji="1" lang="en-US" altLang="zh-HK" sz="1400" dirty="0"/>
              <a:t>(residuals(</a:t>
            </a:r>
            <a:r>
              <a:rPr kumimoji="1" lang="en-US" altLang="zh-HK" sz="1400" dirty="0" err="1"/>
              <a:t>auto.arima</a:t>
            </a:r>
            <a:r>
              <a:rPr kumimoji="1" lang="en-US" altLang="zh-HK" sz="1400" dirty="0"/>
              <a:t>(</a:t>
            </a:r>
            <a:r>
              <a:rPr kumimoji="1" lang="en-US" altLang="zh-HK" sz="1400" dirty="0" err="1"/>
              <a:t>logreturn.ts</a:t>
            </a:r>
            <a:r>
              <a:rPr kumimoji="1" lang="en-US" altLang="zh-HK" sz="1400" dirty="0"/>
              <a:t>)))</a:t>
            </a:r>
          </a:p>
          <a:p>
            <a:endParaRPr kumimoji="1" lang="en-US" altLang="zh-HK" sz="1400" dirty="0"/>
          </a:p>
          <a:p>
            <a:r>
              <a:rPr kumimoji="1" lang="en-US" altLang="zh-HK" sz="1400" dirty="0"/>
              <a:t>	ARCH LM-test; Null hypothesis: no ARCH effects</a:t>
            </a:r>
          </a:p>
          <a:p>
            <a:endParaRPr kumimoji="1" lang="en-US" altLang="zh-HK" sz="1400" dirty="0"/>
          </a:p>
          <a:p>
            <a:r>
              <a:rPr kumimoji="1" lang="en-US" altLang="zh-HK" sz="1400" dirty="0"/>
              <a:t>data:  residuals(</a:t>
            </a:r>
            <a:r>
              <a:rPr kumimoji="1" lang="en-US" altLang="zh-HK" sz="1400" dirty="0" err="1"/>
              <a:t>auto.arima</a:t>
            </a:r>
            <a:r>
              <a:rPr kumimoji="1" lang="en-US" altLang="zh-HK" sz="1400" dirty="0"/>
              <a:t>(</a:t>
            </a:r>
            <a:r>
              <a:rPr kumimoji="1" lang="en-US" altLang="zh-HK" sz="1400" dirty="0" err="1"/>
              <a:t>logreturn.ts</a:t>
            </a:r>
            <a:r>
              <a:rPr kumimoji="1" lang="en-US" altLang="zh-HK" sz="1400" dirty="0"/>
              <a:t>))</a:t>
            </a:r>
          </a:p>
          <a:p>
            <a:r>
              <a:rPr kumimoji="1" lang="en-US" altLang="zh-HK" sz="1400" dirty="0"/>
              <a:t>Chi-squared = 145.28, df = 12, p-value &lt; 2.2e-16</a:t>
            </a:r>
          </a:p>
          <a:p>
            <a:endParaRPr kumimoji="1" lang="en-US" altLang="zh-HK" sz="1400" dirty="0"/>
          </a:p>
          <a:p>
            <a:r>
              <a:rPr kumimoji="1" lang="en-US" altLang="zh-HK" sz="1400" dirty="0"/>
              <a:t>Reject null hypothesis. There is arch effect.</a:t>
            </a:r>
            <a:endParaRPr kumimoji="1" lang="zh-HK" altLang="en-US" sz="1400" dirty="0"/>
          </a:p>
        </p:txBody>
      </p:sp>
      <p:pic>
        <p:nvPicPr>
          <p:cNvPr id="9" name="圖片 8">
            <a:extLst>
              <a:ext uri="{FF2B5EF4-FFF2-40B4-BE49-F238E27FC236}">
                <a16:creationId xmlns:a16="http://schemas.microsoft.com/office/drawing/2014/main" id="{EA282C0F-E2E7-C84A-B449-6C633354761F}"/>
              </a:ext>
            </a:extLst>
          </p:cNvPr>
          <p:cNvPicPr>
            <a:picLocks noChangeAspect="1"/>
          </p:cNvPicPr>
          <p:nvPr/>
        </p:nvPicPr>
        <p:blipFill>
          <a:blip r:embed="rId2"/>
          <a:stretch>
            <a:fillRect/>
          </a:stretch>
        </p:blipFill>
        <p:spPr>
          <a:xfrm>
            <a:off x="6597650" y="3881981"/>
            <a:ext cx="4025900" cy="2603500"/>
          </a:xfrm>
          <a:prstGeom prst="rect">
            <a:avLst/>
          </a:prstGeom>
        </p:spPr>
      </p:pic>
      <p:pic>
        <p:nvPicPr>
          <p:cNvPr id="11" name="圖片 10" descr="一張含有 文字 的圖片&#10;&#10;自動產生的描述">
            <a:extLst>
              <a:ext uri="{FF2B5EF4-FFF2-40B4-BE49-F238E27FC236}">
                <a16:creationId xmlns:a16="http://schemas.microsoft.com/office/drawing/2014/main" id="{DD83DBA8-4FF4-5246-8A3C-54561119CC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0320" y="3008458"/>
            <a:ext cx="3771900" cy="1168400"/>
          </a:xfrm>
          <a:prstGeom prst="rect">
            <a:avLst/>
          </a:prstGeom>
        </p:spPr>
      </p:pic>
      <p:pic>
        <p:nvPicPr>
          <p:cNvPr id="12" name="圖片 11">
            <a:extLst>
              <a:ext uri="{FF2B5EF4-FFF2-40B4-BE49-F238E27FC236}">
                <a16:creationId xmlns:a16="http://schemas.microsoft.com/office/drawing/2014/main" id="{D323497A-E5BB-B64B-A0F0-EF3CFD6362B9}"/>
              </a:ext>
            </a:extLst>
          </p:cNvPr>
          <p:cNvPicPr>
            <a:picLocks noChangeAspect="1"/>
          </p:cNvPicPr>
          <p:nvPr/>
        </p:nvPicPr>
        <p:blipFill>
          <a:blip r:embed="rId4"/>
          <a:stretch>
            <a:fillRect/>
          </a:stretch>
        </p:blipFill>
        <p:spPr>
          <a:xfrm>
            <a:off x="6570320" y="0"/>
            <a:ext cx="4531796" cy="2946666"/>
          </a:xfrm>
          <a:prstGeom prst="rect">
            <a:avLst/>
          </a:prstGeom>
        </p:spPr>
      </p:pic>
    </p:spTree>
    <p:extLst>
      <p:ext uri="{BB962C8B-B14F-4D97-AF65-F5344CB8AC3E}">
        <p14:creationId xmlns:p14="http://schemas.microsoft.com/office/powerpoint/2010/main" val="2652865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132E57"/>
                </a:solidFill>
                <a:effectLst/>
                <a:uLnTx/>
                <a:uFillTx/>
                <a:latin typeface="Open Sans Light"/>
                <a:ea typeface="+mj-ea"/>
                <a:cs typeface="+mj-cs"/>
              </a:rPr>
              <a:t>Part I: ARCH and GARCH</a:t>
            </a:r>
            <a:endParaRPr kumimoji="0" lang="en-CA" sz="3200" b="0" i="0" u="none" strike="noStrike" kern="1200" cap="none" spc="0" normalizeH="0" baseline="0" noProof="0" dirty="0">
              <a:ln>
                <a:noFill/>
              </a:ln>
              <a:solidFill>
                <a:srgbClr val="132E57"/>
              </a:solidFill>
              <a:effectLst/>
              <a:uLnTx/>
              <a:uFillTx/>
              <a:latin typeface="Open Sans Light"/>
              <a:ea typeface="+mj-ea"/>
              <a:cs typeface="+mj-cs"/>
            </a:endParaRP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3" name="文字方塊 2">
            <a:extLst>
              <a:ext uri="{FF2B5EF4-FFF2-40B4-BE49-F238E27FC236}">
                <a16:creationId xmlns:a16="http://schemas.microsoft.com/office/drawing/2014/main" id="{5A52FA2C-FEBC-4E41-81FC-70276D5F6746}"/>
              </a:ext>
            </a:extLst>
          </p:cNvPr>
          <p:cNvSpPr txBox="1"/>
          <p:nvPr/>
        </p:nvSpPr>
        <p:spPr>
          <a:xfrm>
            <a:off x="703564" y="1339594"/>
            <a:ext cx="4543231" cy="5016758"/>
          </a:xfrm>
          <a:prstGeom prst="rect">
            <a:avLst/>
          </a:prstGeom>
          <a:noFill/>
        </p:spPr>
        <p:txBody>
          <a:bodyPr wrap="none" rtlCol="0">
            <a:spAutoFit/>
          </a:bodyPr>
          <a:lstStyle/>
          <a:p>
            <a:r>
              <a:rPr kumimoji="1" lang="en-US" altLang="zh-HK" sz="1000" dirty="0"/>
              <a:t>&gt; summary(</a:t>
            </a:r>
            <a:r>
              <a:rPr kumimoji="1" lang="en-US" altLang="zh-HK" sz="1000" dirty="0" err="1"/>
              <a:t>r_garch</a:t>
            </a:r>
            <a:r>
              <a:rPr kumimoji="1" lang="en-US" altLang="zh-HK" sz="1000" dirty="0"/>
              <a:t>)</a:t>
            </a:r>
          </a:p>
          <a:p>
            <a:endParaRPr kumimoji="1" lang="en-US" altLang="zh-HK" sz="1000" dirty="0"/>
          </a:p>
          <a:p>
            <a:r>
              <a:rPr kumimoji="1" lang="en-US" altLang="zh-HK" sz="1000" dirty="0"/>
              <a:t>Call:</a:t>
            </a:r>
          </a:p>
          <a:p>
            <a:r>
              <a:rPr kumimoji="1" lang="en-US" altLang="zh-HK" sz="1000" dirty="0" err="1"/>
              <a:t>garch</a:t>
            </a:r>
            <a:r>
              <a:rPr kumimoji="1" lang="en-US" altLang="zh-HK" sz="1000" dirty="0"/>
              <a:t>(x = residuals(</a:t>
            </a:r>
            <a:r>
              <a:rPr kumimoji="1" lang="en-US" altLang="zh-HK" sz="1000" dirty="0" err="1"/>
              <a:t>auto.arima</a:t>
            </a:r>
            <a:r>
              <a:rPr kumimoji="1" lang="en-US" altLang="zh-HK" sz="1000" dirty="0"/>
              <a:t>(</a:t>
            </a:r>
            <a:r>
              <a:rPr kumimoji="1" lang="en-US" altLang="zh-HK" sz="1000" dirty="0" err="1"/>
              <a:t>logreturn.ts</a:t>
            </a:r>
            <a:r>
              <a:rPr kumimoji="1" lang="en-US" altLang="zh-HK" sz="1000" dirty="0"/>
              <a:t>)), order = c(2, 1),     </a:t>
            </a:r>
            <a:r>
              <a:rPr kumimoji="1" lang="en-US" altLang="zh-HK" sz="1000" dirty="0" err="1"/>
              <a:t>reltol</a:t>
            </a:r>
            <a:r>
              <a:rPr kumimoji="1" lang="en-US" altLang="zh-HK" sz="1000" dirty="0"/>
              <a:t> = 1e-06)</a:t>
            </a:r>
          </a:p>
          <a:p>
            <a:endParaRPr kumimoji="1" lang="en-US" altLang="zh-HK" sz="1000" dirty="0"/>
          </a:p>
          <a:p>
            <a:r>
              <a:rPr kumimoji="1" lang="en-US" altLang="zh-HK" sz="1000" dirty="0"/>
              <a:t>Model:</a:t>
            </a:r>
          </a:p>
          <a:p>
            <a:r>
              <a:rPr kumimoji="1" lang="en-US" altLang="zh-HK" sz="1000" dirty="0"/>
              <a:t>GARCH(2,1)</a:t>
            </a:r>
          </a:p>
          <a:p>
            <a:endParaRPr kumimoji="1" lang="en-US" altLang="zh-HK" sz="1000" dirty="0"/>
          </a:p>
          <a:p>
            <a:r>
              <a:rPr kumimoji="1" lang="en-US" altLang="zh-HK" sz="1000" dirty="0"/>
              <a:t>Residuals:</a:t>
            </a:r>
          </a:p>
          <a:p>
            <a:r>
              <a:rPr kumimoji="1" lang="en-US" altLang="zh-HK" sz="1000" dirty="0"/>
              <a:t>       Min         1Q     Median         3Q        Max </a:t>
            </a:r>
          </a:p>
          <a:p>
            <a:r>
              <a:rPr kumimoji="1" lang="en-US" altLang="zh-HK" sz="1000" dirty="0"/>
              <a:t>-5.1739460 -0.5997678 -0.0005292  0.6023536  4.1714525 </a:t>
            </a:r>
          </a:p>
          <a:p>
            <a:endParaRPr kumimoji="1" lang="en-US" altLang="zh-HK" sz="1000" dirty="0"/>
          </a:p>
          <a:p>
            <a:r>
              <a:rPr kumimoji="1" lang="en-US" altLang="zh-HK" sz="1000" dirty="0"/>
              <a:t>Coefficient(s):</a:t>
            </a:r>
          </a:p>
          <a:p>
            <a:r>
              <a:rPr kumimoji="1" lang="en-US" altLang="zh-HK" sz="1000" dirty="0"/>
              <a:t>    Estimate  Std. Error  t value </a:t>
            </a:r>
            <a:r>
              <a:rPr kumimoji="1" lang="en-US" altLang="zh-HK" sz="1000" dirty="0" err="1"/>
              <a:t>Pr</a:t>
            </a:r>
            <a:r>
              <a:rPr kumimoji="1" lang="en-US" altLang="zh-HK" sz="1000" dirty="0"/>
              <a:t>(&gt;|t|)    </a:t>
            </a:r>
          </a:p>
          <a:p>
            <a:r>
              <a:rPr kumimoji="1" lang="en-US" altLang="zh-HK" sz="1000" dirty="0"/>
              <a:t>a0 1.731e-05   3.268e-06    5.298 1.17e-07 ***</a:t>
            </a:r>
          </a:p>
          <a:p>
            <a:r>
              <a:rPr kumimoji="1" lang="en-US" altLang="zh-HK" sz="1000" dirty="0"/>
              <a:t>a1 1.122e-01   1.564e-02    7.177 7.15e-13 ***</a:t>
            </a:r>
          </a:p>
          <a:p>
            <a:r>
              <a:rPr kumimoji="1" lang="en-US" altLang="zh-HK" sz="1000" dirty="0"/>
              <a:t>b1 3.713e-01   1.119e-01    3.319 0.000902 ***</a:t>
            </a:r>
          </a:p>
          <a:p>
            <a:r>
              <a:rPr kumimoji="1" lang="en-US" altLang="zh-HK" sz="1000" dirty="0"/>
              <a:t>b2 4.765e-01   1.009e-01    4.724 2.31e-06 ***</a:t>
            </a:r>
          </a:p>
          <a:p>
            <a:r>
              <a:rPr kumimoji="1" lang="en-US" altLang="zh-HK" sz="1000" dirty="0"/>
              <a:t>---</a:t>
            </a:r>
          </a:p>
          <a:p>
            <a:r>
              <a:rPr kumimoji="1" lang="en-US" altLang="zh-HK" sz="1000" dirty="0" err="1"/>
              <a:t>Signif</a:t>
            </a:r>
            <a:r>
              <a:rPr kumimoji="1" lang="en-US" altLang="zh-HK" sz="1000" dirty="0"/>
              <a:t>. codes:  0 ‘***’ 0.001 ‘**’ 0.01 ‘*’ 0.05 ‘.’ 0.1 ‘ ’ 1</a:t>
            </a:r>
          </a:p>
          <a:p>
            <a:endParaRPr kumimoji="1" lang="en-US" altLang="zh-HK" sz="1000" dirty="0"/>
          </a:p>
          <a:p>
            <a:r>
              <a:rPr kumimoji="1" lang="en-US" altLang="zh-HK" sz="1000" dirty="0"/>
              <a:t>Diagnostic Tests:</a:t>
            </a:r>
          </a:p>
          <a:p>
            <a:r>
              <a:rPr kumimoji="1" lang="en-US" altLang="zh-HK" sz="1000" dirty="0"/>
              <a:t>	</a:t>
            </a:r>
            <a:r>
              <a:rPr kumimoji="1" lang="en-US" altLang="zh-HK" sz="1000" dirty="0" err="1"/>
              <a:t>Jarque</a:t>
            </a:r>
            <a:r>
              <a:rPr kumimoji="1" lang="en-US" altLang="zh-HK" sz="1000" dirty="0"/>
              <a:t> </a:t>
            </a:r>
            <a:r>
              <a:rPr kumimoji="1" lang="en-US" altLang="zh-HK" sz="1000" dirty="0" err="1"/>
              <a:t>Bera</a:t>
            </a:r>
            <a:r>
              <a:rPr kumimoji="1" lang="en-US" altLang="zh-HK" sz="1000" dirty="0"/>
              <a:t> Test</a:t>
            </a:r>
          </a:p>
          <a:p>
            <a:endParaRPr kumimoji="1" lang="en-US" altLang="zh-HK" sz="1000" dirty="0"/>
          </a:p>
          <a:p>
            <a:r>
              <a:rPr kumimoji="1" lang="en-US" altLang="zh-HK" sz="1000" dirty="0"/>
              <a:t>data:  Residuals</a:t>
            </a:r>
          </a:p>
          <a:p>
            <a:r>
              <a:rPr kumimoji="1" lang="en-US" altLang="zh-HK" sz="1000" dirty="0"/>
              <a:t>X-squared = 156.94, df = 2, p-value &lt; 2.2e-16</a:t>
            </a:r>
          </a:p>
          <a:p>
            <a:endParaRPr kumimoji="1" lang="en-US" altLang="zh-HK" sz="1000" dirty="0"/>
          </a:p>
          <a:p>
            <a:endParaRPr kumimoji="1" lang="en-US" altLang="zh-HK" sz="1000" dirty="0"/>
          </a:p>
          <a:p>
            <a:r>
              <a:rPr kumimoji="1" lang="en-US" altLang="zh-HK" sz="1000" dirty="0"/>
              <a:t>	Box-</a:t>
            </a:r>
            <a:r>
              <a:rPr kumimoji="1" lang="en-US" altLang="zh-HK" sz="1000" dirty="0" err="1"/>
              <a:t>Ljung</a:t>
            </a:r>
            <a:r>
              <a:rPr kumimoji="1" lang="en-US" altLang="zh-HK" sz="1000" dirty="0"/>
              <a:t> test</a:t>
            </a:r>
          </a:p>
          <a:p>
            <a:endParaRPr kumimoji="1" lang="en-US" altLang="zh-HK" sz="1000" dirty="0"/>
          </a:p>
          <a:p>
            <a:r>
              <a:rPr kumimoji="1" lang="en-US" altLang="zh-HK" sz="1000" dirty="0"/>
              <a:t>data:  </a:t>
            </a:r>
            <a:r>
              <a:rPr kumimoji="1" lang="en-US" altLang="zh-HK" sz="1000" dirty="0" err="1"/>
              <a:t>Squared.Residuals</a:t>
            </a:r>
            <a:endParaRPr kumimoji="1" lang="en-US" altLang="zh-HK" sz="1000" dirty="0"/>
          </a:p>
          <a:p>
            <a:r>
              <a:rPr kumimoji="1" lang="en-US" altLang="zh-HK" sz="1000" dirty="0"/>
              <a:t>X-squared = 0.4945, df = 1, p-value = 0.4819</a:t>
            </a:r>
            <a:endParaRPr kumimoji="1" lang="zh-HK" altLang="en-US" sz="1000" dirty="0"/>
          </a:p>
        </p:txBody>
      </p:sp>
      <p:pic>
        <p:nvPicPr>
          <p:cNvPr id="10" name="圖片 9">
            <a:extLst>
              <a:ext uri="{FF2B5EF4-FFF2-40B4-BE49-F238E27FC236}">
                <a16:creationId xmlns:a16="http://schemas.microsoft.com/office/drawing/2014/main" id="{E247B57F-20DA-1D4E-9349-744A0124952B}"/>
              </a:ext>
            </a:extLst>
          </p:cNvPr>
          <p:cNvPicPr>
            <a:picLocks noChangeAspect="1"/>
          </p:cNvPicPr>
          <p:nvPr/>
        </p:nvPicPr>
        <p:blipFill>
          <a:blip r:embed="rId2"/>
          <a:stretch>
            <a:fillRect/>
          </a:stretch>
        </p:blipFill>
        <p:spPr>
          <a:xfrm>
            <a:off x="6508413" y="3114482"/>
            <a:ext cx="4025900" cy="2603500"/>
          </a:xfrm>
          <a:prstGeom prst="rect">
            <a:avLst/>
          </a:prstGeom>
        </p:spPr>
      </p:pic>
      <p:pic>
        <p:nvPicPr>
          <p:cNvPr id="11" name="圖片 10">
            <a:extLst>
              <a:ext uri="{FF2B5EF4-FFF2-40B4-BE49-F238E27FC236}">
                <a16:creationId xmlns:a16="http://schemas.microsoft.com/office/drawing/2014/main" id="{1C4B77CA-C484-A14E-83FD-EB2C895074C5}"/>
              </a:ext>
            </a:extLst>
          </p:cNvPr>
          <p:cNvPicPr>
            <a:picLocks noChangeAspect="1"/>
          </p:cNvPicPr>
          <p:nvPr/>
        </p:nvPicPr>
        <p:blipFill>
          <a:blip r:embed="rId3"/>
          <a:stretch>
            <a:fillRect/>
          </a:stretch>
        </p:blipFill>
        <p:spPr>
          <a:xfrm>
            <a:off x="6508413" y="0"/>
            <a:ext cx="4025900" cy="2603500"/>
          </a:xfrm>
          <a:prstGeom prst="rect">
            <a:avLst/>
          </a:prstGeom>
        </p:spPr>
      </p:pic>
      <p:sp>
        <p:nvSpPr>
          <p:cNvPr id="13" name="文字方塊 12">
            <a:extLst>
              <a:ext uri="{FF2B5EF4-FFF2-40B4-BE49-F238E27FC236}">
                <a16:creationId xmlns:a16="http://schemas.microsoft.com/office/drawing/2014/main" id="{15956D6B-A78F-A04C-88CB-59372E350F7A}"/>
              </a:ext>
            </a:extLst>
          </p:cNvPr>
          <p:cNvSpPr txBox="1"/>
          <p:nvPr/>
        </p:nvSpPr>
        <p:spPr>
          <a:xfrm>
            <a:off x="6911178" y="5476038"/>
            <a:ext cx="3907386" cy="646331"/>
          </a:xfrm>
          <a:prstGeom prst="rect">
            <a:avLst/>
          </a:prstGeom>
          <a:noFill/>
        </p:spPr>
        <p:txBody>
          <a:bodyPr wrap="square" rtlCol="0">
            <a:spAutoFit/>
          </a:bodyPr>
          <a:lstStyle/>
          <a:p>
            <a:r>
              <a:rPr kumimoji="1" lang="en-US" altLang="zh-HK" dirty="0"/>
              <a:t>Volatility fitted by GARCH(2,1) on the residuals of ARMA(5,2)</a:t>
            </a:r>
            <a:endParaRPr kumimoji="1" lang="zh-HK" altLang="en-US" dirty="0"/>
          </a:p>
        </p:txBody>
      </p:sp>
      <p:sp>
        <p:nvSpPr>
          <p:cNvPr id="14" name="文字方塊 13">
            <a:extLst>
              <a:ext uri="{FF2B5EF4-FFF2-40B4-BE49-F238E27FC236}">
                <a16:creationId xmlns:a16="http://schemas.microsoft.com/office/drawing/2014/main" id="{CB94818E-F15C-6B47-A3D5-AADA70B45D6B}"/>
              </a:ext>
            </a:extLst>
          </p:cNvPr>
          <p:cNvSpPr txBox="1"/>
          <p:nvPr/>
        </p:nvSpPr>
        <p:spPr>
          <a:xfrm>
            <a:off x="6945207" y="2678197"/>
            <a:ext cx="2719271" cy="369332"/>
          </a:xfrm>
          <a:prstGeom prst="rect">
            <a:avLst/>
          </a:prstGeom>
          <a:noFill/>
        </p:spPr>
        <p:txBody>
          <a:bodyPr wrap="none" rtlCol="0">
            <a:spAutoFit/>
          </a:bodyPr>
          <a:lstStyle/>
          <a:p>
            <a:r>
              <a:rPr kumimoji="1" lang="en-US" altLang="zh-HK" dirty="0"/>
              <a:t>Volatility of the </a:t>
            </a:r>
            <a:r>
              <a:rPr kumimoji="1" lang="en-US" altLang="zh-HK" dirty="0" err="1"/>
              <a:t>logreturn</a:t>
            </a:r>
            <a:endParaRPr kumimoji="1" lang="zh-HK" altLang="en-US" dirty="0"/>
          </a:p>
        </p:txBody>
      </p:sp>
    </p:spTree>
    <p:extLst>
      <p:ext uri="{BB962C8B-B14F-4D97-AF65-F5344CB8AC3E}">
        <p14:creationId xmlns:p14="http://schemas.microsoft.com/office/powerpoint/2010/main" val="1796983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132E57"/>
                </a:solidFill>
                <a:effectLst/>
                <a:uLnTx/>
                <a:uFillTx/>
                <a:latin typeface="Open Sans Light"/>
                <a:ea typeface="+mj-ea"/>
                <a:cs typeface="+mj-cs"/>
              </a:rPr>
              <a:t>Part I: ARCH and GARCH</a:t>
            </a:r>
            <a:endParaRPr kumimoji="0" lang="en-CA" sz="3200" b="0" i="0" u="none" strike="noStrike" kern="1200" cap="none" spc="0" normalizeH="0" baseline="0" noProof="0" dirty="0">
              <a:ln>
                <a:noFill/>
              </a:ln>
              <a:solidFill>
                <a:srgbClr val="132E57"/>
              </a:solidFill>
              <a:effectLst/>
              <a:uLnTx/>
              <a:uFillTx/>
              <a:latin typeface="Open Sans Light"/>
              <a:ea typeface="+mj-ea"/>
              <a:cs typeface="+mj-cs"/>
            </a:endParaRP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69A614D6-0ADE-6C47-A92A-C0FAA42422A7}"/>
                  </a:ext>
                </a:extLst>
              </p:cNvPr>
              <p:cNvSpPr txBox="1"/>
              <p:nvPr/>
            </p:nvSpPr>
            <p:spPr>
              <a:xfrm>
                <a:off x="881348" y="1366092"/>
                <a:ext cx="10598227" cy="1482522"/>
              </a:xfrm>
              <a:prstGeom prst="rect">
                <a:avLst/>
              </a:prstGeom>
              <a:noFill/>
            </p:spPr>
            <p:txBody>
              <a:bodyPr wrap="square" rtlCol="0">
                <a:spAutoFit/>
              </a:bodyPr>
              <a:lstStyle/>
              <a:p>
                <a:r>
                  <a:rPr kumimoji="1" lang="en-US" altLang="zh-HK" dirty="0"/>
                  <a:t>So in the example of </a:t>
                </a:r>
                <a:r>
                  <a:rPr kumimoji="1" lang="en-US" altLang="zh-HK" dirty="0" err="1"/>
                  <a:t>tencent</a:t>
                </a:r>
                <a:r>
                  <a:rPr kumimoji="1" lang="en-US" altLang="zh-HK" dirty="0"/>
                  <a:t> stock:</a:t>
                </a:r>
              </a:p>
              <a:p>
                <a:pPr/>
                <a14:m>
                  <m:oMathPara xmlns:m="http://schemas.openxmlformats.org/officeDocument/2006/math">
                    <m:oMathParaPr>
                      <m:jc m:val="centerGroup"/>
                    </m:oMathParaPr>
                    <m:oMath xmlns:m="http://schemas.openxmlformats.org/officeDocument/2006/math">
                      <m:sSub>
                        <m:sSubPr>
                          <m:ctrlPr>
                            <a:rPr kumimoji="1" lang="en-US" altLang="zh-HK" i="1" smtClean="0">
                              <a:latin typeface="Cambria Math" panose="02040503050406030204" pitchFamily="18" charset="0"/>
                            </a:rPr>
                          </m:ctrlPr>
                        </m:sSubPr>
                        <m:e>
                          <m:r>
                            <a:rPr kumimoji="1" lang="en-US" altLang="zh-HK" b="0" i="1" smtClean="0">
                              <a:latin typeface="Cambria Math" panose="02040503050406030204" pitchFamily="18" charset="0"/>
                            </a:rPr>
                            <m:t>𝑟</m:t>
                          </m:r>
                        </m:e>
                        <m:sub>
                          <m:r>
                            <a:rPr kumimoji="1" lang="en-US" altLang="zh-HK" b="0" i="1" smtClean="0">
                              <a:latin typeface="Cambria Math" panose="02040503050406030204" pitchFamily="18" charset="0"/>
                            </a:rPr>
                            <m:t>𝑡</m:t>
                          </m:r>
                        </m:sub>
                      </m:sSub>
                      <m:r>
                        <a:rPr kumimoji="1" lang="en-US" altLang="zh-HK" b="0" i="1" smtClean="0">
                          <a:latin typeface="Cambria Math" panose="02040503050406030204" pitchFamily="18" charset="0"/>
                        </a:rPr>
                        <m:t>=</m:t>
                      </m:r>
                      <m:sSub>
                        <m:sSubPr>
                          <m:ctrlPr>
                            <a:rPr kumimoji="1" lang="en-US" altLang="zh-HK" b="0" i="1" smtClean="0">
                              <a:latin typeface="Cambria Math" panose="02040503050406030204" pitchFamily="18" charset="0"/>
                            </a:rPr>
                          </m:ctrlPr>
                        </m:sSubPr>
                        <m:e>
                          <m:r>
                            <a:rPr kumimoji="1" lang="en-US" altLang="zh-HK" b="0" i="1" smtClean="0">
                              <a:latin typeface="Cambria Math" panose="02040503050406030204" pitchFamily="18" charset="0"/>
                            </a:rPr>
                            <m:t>0.0013−0.7247</m:t>
                          </m:r>
                          <m:r>
                            <a:rPr kumimoji="1" lang="en-US" altLang="zh-HK" b="0" i="1" smtClean="0">
                              <a:latin typeface="Cambria Math" panose="02040503050406030204" pitchFamily="18" charset="0"/>
                            </a:rPr>
                            <m:t>𝑟</m:t>
                          </m:r>
                        </m:e>
                        <m:sub>
                          <m:r>
                            <a:rPr kumimoji="1" lang="en-US" altLang="zh-HK" b="0" i="1" smtClean="0">
                              <a:latin typeface="Cambria Math" panose="02040503050406030204" pitchFamily="18" charset="0"/>
                            </a:rPr>
                            <m:t>𝑡</m:t>
                          </m:r>
                          <m:r>
                            <a:rPr kumimoji="1" lang="en-US" altLang="zh-HK" b="0" i="1" smtClean="0">
                              <a:latin typeface="Cambria Math" panose="02040503050406030204" pitchFamily="18" charset="0"/>
                            </a:rPr>
                            <m:t>−1</m:t>
                          </m:r>
                        </m:sub>
                      </m:sSub>
                      <m:r>
                        <a:rPr kumimoji="1" lang="en-US" altLang="zh-HK" b="0" i="1" smtClean="0">
                          <a:latin typeface="Cambria Math" panose="02040503050406030204" pitchFamily="18" charset="0"/>
                        </a:rPr>
                        <m:t>+</m:t>
                      </m:r>
                      <m:sSub>
                        <m:sSubPr>
                          <m:ctrlPr>
                            <a:rPr kumimoji="1" lang="en-US" altLang="zh-HK" b="0" i="1" smtClean="0">
                              <a:latin typeface="Cambria Math" panose="02040503050406030204" pitchFamily="18" charset="0"/>
                            </a:rPr>
                          </m:ctrlPr>
                        </m:sSubPr>
                        <m:e>
                          <m:r>
                            <a:rPr kumimoji="1" lang="en-US" altLang="zh-HK" b="0" i="1" smtClean="0">
                              <a:latin typeface="Cambria Math" panose="02040503050406030204" pitchFamily="18" charset="0"/>
                            </a:rPr>
                            <m:t>0.0872</m:t>
                          </m:r>
                          <m:r>
                            <a:rPr kumimoji="1" lang="en-US" altLang="zh-HK" b="0" i="1" smtClean="0">
                              <a:latin typeface="Cambria Math" panose="02040503050406030204" pitchFamily="18" charset="0"/>
                            </a:rPr>
                            <m:t>𝑟</m:t>
                          </m:r>
                        </m:e>
                        <m:sub>
                          <m:r>
                            <a:rPr kumimoji="1" lang="en-US" altLang="zh-HK" b="0" i="1" smtClean="0">
                              <a:latin typeface="Cambria Math" panose="02040503050406030204" pitchFamily="18" charset="0"/>
                            </a:rPr>
                            <m:t>𝑡</m:t>
                          </m:r>
                          <m:r>
                            <a:rPr kumimoji="1" lang="en-US" altLang="zh-HK" b="0" i="1" smtClean="0">
                              <a:latin typeface="Cambria Math" panose="02040503050406030204" pitchFamily="18" charset="0"/>
                            </a:rPr>
                            <m:t>−2</m:t>
                          </m:r>
                        </m:sub>
                      </m:sSub>
                      <m:sSub>
                        <m:sSubPr>
                          <m:ctrlPr>
                            <a:rPr kumimoji="1" lang="en-US" altLang="zh-HK" b="0" i="1" smtClean="0">
                              <a:latin typeface="Cambria Math" panose="02040503050406030204" pitchFamily="18" charset="0"/>
                            </a:rPr>
                          </m:ctrlPr>
                        </m:sSubPr>
                        <m:e>
                          <m:r>
                            <a:rPr kumimoji="1" lang="en-US" altLang="zh-HK" b="0" i="1" smtClean="0">
                              <a:latin typeface="Cambria Math" panose="02040503050406030204" pitchFamily="18" charset="0"/>
                            </a:rPr>
                            <m:t>−0.0828</m:t>
                          </m:r>
                          <m:r>
                            <a:rPr kumimoji="1" lang="en-US" altLang="zh-HK" b="0" i="1" smtClean="0">
                              <a:latin typeface="Cambria Math" panose="02040503050406030204" pitchFamily="18" charset="0"/>
                            </a:rPr>
                            <m:t>𝑟</m:t>
                          </m:r>
                        </m:e>
                        <m:sub>
                          <m:r>
                            <a:rPr kumimoji="1" lang="en-US" altLang="zh-HK" b="0" i="1" smtClean="0">
                              <a:latin typeface="Cambria Math" panose="02040503050406030204" pitchFamily="18" charset="0"/>
                            </a:rPr>
                            <m:t>𝑡</m:t>
                          </m:r>
                          <m:r>
                            <a:rPr kumimoji="1" lang="en-US" altLang="zh-HK" b="0" i="1" smtClean="0">
                              <a:latin typeface="Cambria Math" panose="02040503050406030204" pitchFamily="18" charset="0"/>
                            </a:rPr>
                            <m:t>−3</m:t>
                          </m:r>
                        </m:sub>
                      </m:sSub>
                      <m:sSub>
                        <m:sSubPr>
                          <m:ctrlPr>
                            <a:rPr kumimoji="1" lang="en-US" altLang="zh-HK" b="0" i="1" smtClean="0">
                              <a:latin typeface="Cambria Math" panose="02040503050406030204" pitchFamily="18" charset="0"/>
                            </a:rPr>
                          </m:ctrlPr>
                        </m:sSubPr>
                        <m:e>
                          <m:r>
                            <a:rPr kumimoji="1" lang="en-US" altLang="zh-HK" b="0" i="1" smtClean="0">
                              <a:latin typeface="Cambria Math" panose="02040503050406030204" pitchFamily="18" charset="0"/>
                            </a:rPr>
                            <m:t>−0.0378</m:t>
                          </m:r>
                          <m:r>
                            <a:rPr kumimoji="1" lang="en-US" altLang="zh-HK" b="0" i="1" smtClean="0">
                              <a:latin typeface="Cambria Math" panose="02040503050406030204" pitchFamily="18" charset="0"/>
                            </a:rPr>
                            <m:t>𝑟</m:t>
                          </m:r>
                        </m:e>
                        <m:sub>
                          <m:r>
                            <a:rPr kumimoji="1" lang="en-US" altLang="zh-HK" b="0" i="1" smtClean="0">
                              <a:latin typeface="Cambria Math" panose="02040503050406030204" pitchFamily="18" charset="0"/>
                            </a:rPr>
                            <m:t>𝑡</m:t>
                          </m:r>
                          <m:r>
                            <a:rPr kumimoji="1" lang="en-US" altLang="zh-HK" b="0" i="1" smtClean="0">
                              <a:latin typeface="Cambria Math" panose="02040503050406030204" pitchFamily="18" charset="0"/>
                            </a:rPr>
                            <m:t>−4</m:t>
                          </m:r>
                        </m:sub>
                      </m:sSub>
                      <m:sSub>
                        <m:sSubPr>
                          <m:ctrlPr>
                            <a:rPr kumimoji="1" lang="en-US" altLang="zh-HK" b="0" i="1" smtClean="0">
                              <a:latin typeface="Cambria Math" panose="02040503050406030204" pitchFamily="18" charset="0"/>
                            </a:rPr>
                          </m:ctrlPr>
                        </m:sSubPr>
                        <m:e>
                          <m:r>
                            <a:rPr kumimoji="1" lang="en-US" altLang="zh-HK" b="0" i="1" smtClean="0">
                              <a:latin typeface="Cambria Math" panose="02040503050406030204" pitchFamily="18" charset="0"/>
                            </a:rPr>
                            <m:t>−0.0328</m:t>
                          </m:r>
                          <m:r>
                            <a:rPr kumimoji="1" lang="en-US" altLang="zh-HK" b="0" i="1" smtClean="0">
                              <a:latin typeface="Cambria Math" panose="02040503050406030204" pitchFamily="18" charset="0"/>
                            </a:rPr>
                            <m:t>𝑟</m:t>
                          </m:r>
                        </m:e>
                        <m:sub>
                          <m:r>
                            <a:rPr kumimoji="1" lang="en-US" altLang="zh-HK" b="0" i="1" smtClean="0">
                              <a:latin typeface="Cambria Math" panose="02040503050406030204" pitchFamily="18" charset="0"/>
                            </a:rPr>
                            <m:t>𝑡</m:t>
                          </m:r>
                          <m:r>
                            <a:rPr kumimoji="1" lang="en-US" altLang="zh-HK" b="0" i="1" smtClean="0">
                              <a:latin typeface="Cambria Math" panose="02040503050406030204" pitchFamily="18" charset="0"/>
                            </a:rPr>
                            <m:t>−5</m:t>
                          </m:r>
                        </m:sub>
                      </m:sSub>
                      <m:sSub>
                        <m:sSubPr>
                          <m:ctrlPr>
                            <a:rPr kumimoji="1" lang="en-US" altLang="zh-HK" b="0" i="1" smtClean="0">
                              <a:latin typeface="Cambria Math" panose="02040503050406030204" pitchFamily="18" charset="0"/>
                            </a:rPr>
                          </m:ctrlPr>
                        </m:sSubPr>
                        <m:e>
                          <m:r>
                            <a:rPr kumimoji="1" lang="en-US" altLang="zh-HK" b="0" i="1" smtClean="0">
                              <a:latin typeface="Cambria Math" panose="02040503050406030204" pitchFamily="18" charset="0"/>
                            </a:rPr>
                            <m:t>+0.7546</m:t>
                          </m:r>
                          <m:r>
                            <a:rPr kumimoji="1" lang="en-US" altLang="zh-HK" b="0" i="1" smtClean="0">
                              <a:latin typeface="Cambria Math" panose="02040503050406030204" pitchFamily="18" charset="0"/>
                              <a:ea typeface="Cambria Math" panose="02040503050406030204" pitchFamily="18" charset="0"/>
                            </a:rPr>
                            <m:t>𝜀</m:t>
                          </m:r>
                        </m:e>
                        <m:sub>
                          <m:r>
                            <a:rPr kumimoji="1" lang="en-US" altLang="zh-HK" b="0" i="1" smtClean="0">
                              <a:latin typeface="Cambria Math" panose="02040503050406030204" pitchFamily="18" charset="0"/>
                            </a:rPr>
                            <m:t>𝑡</m:t>
                          </m:r>
                          <m:r>
                            <a:rPr kumimoji="1" lang="en-US" altLang="zh-HK" b="0" i="1" smtClean="0">
                              <a:latin typeface="Cambria Math" panose="02040503050406030204" pitchFamily="18" charset="0"/>
                            </a:rPr>
                            <m:t>−1</m:t>
                          </m:r>
                        </m:sub>
                      </m:sSub>
                      <m:r>
                        <a:rPr kumimoji="1" lang="en-US" altLang="zh-HK" b="0" i="1" smtClean="0">
                          <a:latin typeface="Cambria Math" panose="02040503050406030204" pitchFamily="18" charset="0"/>
                        </a:rPr>
                        <m:t>−</m:t>
                      </m:r>
                      <m:sSub>
                        <m:sSubPr>
                          <m:ctrlPr>
                            <a:rPr kumimoji="1" lang="en-US" altLang="zh-HK" b="0" i="1" smtClean="0">
                              <a:latin typeface="Cambria Math" panose="02040503050406030204" pitchFamily="18" charset="0"/>
                            </a:rPr>
                          </m:ctrlPr>
                        </m:sSubPr>
                        <m:e>
                          <m:r>
                            <a:rPr kumimoji="1" lang="en-US" altLang="zh-HK" i="1">
                              <a:latin typeface="Cambria Math" panose="02040503050406030204" pitchFamily="18" charset="0"/>
                            </a:rPr>
                            <m:t>0.1383</m:t>
                          </m:r>
                          <m:r>
                            <a:rPr kumimoji="1" lang="en-US" altLang="zh-HK" i="1">
                              <a:latin typeface="Cambria Math" panose="02040503050406030204" pitchFamily="18" charset="0"/>
                              <a:ea typeface="Cambria Math" panose="02040503050406030204" pitchFamily="18" charset="0"/>
                            </a:rPr>
                            <m:t>𝜀</m:t>
                          </m:r>
                        </m:e>
                        <m:sub>
                          <m:r>
                            <a:rPr kumimoji="1" lang="en-US" altLang="zh-HK" b="0" i="1" smtClean="0">
                              <a:latin typeface="Cambria Math" panose="02040503050406030204" pitchFamily="18" charset="0"/>
                            </a:rPr>
                            <m:t>𝑡</m:t>
                          </m:r>
                          <m:r>
                            <a:rPr kumimoji="1" lang="en-US" altLang="zh-HK" b="0" i="1" smtClean="0">
                              <a:latin typeface="Cambria Math" panose="02040503050406030204" pitchFamily="18" charset="0"/>
                            </a:rPr>
                            <m:t>−2</m:t>
                          </m:r>
                        </m:sub>
                      </m:sSub>
                    </m:oMath>
                  </m:oMathPara>
                </a14:m>
                <a:endParaRPr kumimoji="1" lang="en-US" altLang="zh-HK" dirty="0"/>
              </a:p>
              <a:p>
                <a:endParaRPr lang="en-US" altLang="zh-HK" dirty="0"/>
              </a:p>
              <a:p>
                <a:pPr/>
                <a14:m>
                  <m:oMathPara xmlns:m="http://schemas.openxmlformats.org/officeDocument/2006/math">
                    <m:oMathParaPr>
                      <m:jc m:val="left"/>
                    </m:oMathParaPr>
                    <m:oMath xmlns:m="http://schemas.openxmlformats.org/officeDocument/2006/math">
                      <m:sSub>
                        <m:sSubPr>
                          <m:ctrlPr>
                            <a:rPr kumimoji="1" lang="en-US" altLang="zh-HK" i="1">
                              <a:latin typeface="Cambria Math" panose="02040503050406030204" pitchFamily="18" charset="0"/>
                            </a:rPr>
                          </m:ctrlPr>
                        </m:sSubPr>
                        <m:e>
                          <m:r>
                            <a:rPr kumimoji="1" lang="en-US" altLang="zh-HK" i="1">
                              <a:latin typeface="Cambria Math" panose="02040503050406030204" pitchFamily="18" charset="0"/>
                            </a:rPr>
                            <m:t>𝑤</m:t>
                          </m:r>
                        </m:e>
                        <m:sub>
                          <m:r>
                            <a:rPr kumimoji="1" lang="en-US" altLang="zh-HK" i="1">
                              <a:latin typeface="Cambria Math" panose="02040503050406030204" pitchFamily="18" charset="0"/>
                            </a:rPr>
                            <m:t>𝑡</m:t>
                          </m:r>
                        </m:sub>
                      </m:sSub>
                      <m:r>
                        <a:rPr kumimoji="1" lang="en-US" altLang="zh-HK" i="1">
                          <a:latin typeface="Cambria Math" panose="02040503050406030204" pitchFamily="18" charset="0"/>
                        </a:rPr>
                        <m:t>=</m:t>
                      </m:r>
                      <m:sSub>
                        <m:sSubPr>
                          <m:ctrlPr>
                            <a:rPr kumimoji="1" lang="en-US" altLang="zh-HK" i="1">
                              <a:latin typeface="Cambria Math" panose="02040503050406030204" pitchFamily="18" charset="0"/>
                            </a:rPr>
                          </m:ctrlPr>
                        </m:sSubPr>
                        <m:e>
                          <m:r>
                            <a:rPr kumimoji="1" lang="en-US" altLang="zh-HK" i="1">
                              <a:latin typeface="Cambria Math" panose="02040503050406030204" pitchFamily="18" charset="0"/>
                              <a:ea typeface="Cambria Math" panose="02040503050406030204" pitchFamily="18" charset="0"/>
                            </a:rPr>
                            <m:t>𝜎</m:t>
                          </m:r>
                        </m:e>
                        <m:sub>
                          <m:r>
                            <a:rPr kumimoji="1" lang="en-US" altLang="zh-HK" i="1">
                              <a:latin typeface="Cambria Math" panose="02040503050406030204" pitchFamily="18" charset="0"/>
                            </a:rPr>
                            <m:t>𝑡</m:t>
                          </m:r>
                        </m:sub>
                      </m:sSub>
                      <m:sSub>
                        <m:sSubPr>
                          <m:ctrlPr>
                            <a:rPr kumimoji="1" lang="en-US" altLang="zh-HK" i="1">
                              <a:latin typeface="Cambria Math" panose="02040503050406030204" pitchFamily="18" charset="0"/>
                            </a:rPr>
                          </m:ctrlPr>
                        </m:sSubPr>
                        <m:e>
                          <m:r>
                            <a:rPr kumimoji="1" lang="en-US" altLang="zh-HK" i="1">
                              <a:latin typeface="Cambria Math" panose="02040503050406030204" pitchFamily="18" charset="0"/>
                              <a:ea typeface="Cambria Math" panose="02040503050406030204" pitchFamily="18" charset="0"/>
                            </a:rPr>
                            <m:t>𝜖</m:t>
                          </m:r>
                        </m:e>
                        <m:sub>
                          <m:r>
                            <a:rPr kumimoji="1" lang="en-US" altLang="zh-HK" i="1">
                              <a:latin typeface="Cambria Math" panose="02040503050406030204" pitchFamily="18" charset="0"/>
                            </a:rPr>
                            <m:t>𝑡</m:t>
                          </m:r>
                        </m:sub>
                      </m:sSub>
                    </m:oMath>
                    <m:oMath xmlns:m="http://schemas.openxmlformats.org/officeDocument/2006/math">
                      <m:sSubSup>
                        <m:sSubSupPr>
                          <m:ctrlPr>
                            <a:rPr lang="en-US" altLang="zh-HK" i="1" smtClean="0">
                              <a:latin typeface="Cambria Math" panose="02040503050406030204" pitchFamily="18" charset="0"/>
                            </a:rPr>
                          </m:ctrlPr>
                        </m:sSubSupPr>
                        <m:e>
                          <m:r>
                            <a:rPr lang="en-US" altLang="zh-HK" i="1" smtClean="0">
                              <a:latin typeface="Cambria Math" panose="02040503050406030204" pitchFamily="18" charset="0"/>
                              <a:ea typeface="Cambria Math" panose="02040503050406030204" pitchFamily="18" charset="0"/>
                            </a:rPr>
                            <m:t>𝜎</m:t>
                          </m:r>
                        </m:e>
                        <m:sub>
                          <m:r>
                            <a:rPr lang="en-US" altLang="zh-HK" b="0" i="1" smtClean="0">
                              <a:latin typeface="Cambria Math" panose="02040503050406030204" pitchFamily="18" charset="0"/>
                            </a:rPr>
                            <m:t>𝑡</m:t>
                          </m:r>
                        </m:sub>
                        <m:sup>
                          <m:r>
                            <a:rPr lang="en-US" altLang="zh-HK" b="0" i="1" smtClean="0">
                              <a:latin typeface="Cambria Math" panose="02040503050406030204" pitchFamily="18" charset="0"/>
                            </a:rPr>
                            <m:t>2</m:t>
                          </m:r>
                        </m:sup>
                      </m:sSubSup>
                      <m:r>
                        <a:rPr lang="en-US" altLang="zh-HK" b="0" i="1" smtClean="0">
                          <a:latin typeface="Cambria Math" panose="02040503050406030204" pitchFamily="18" charset="0"/>
                        </a:rPr>
                        <m:t>=0.000017+</m:t>
                      </m:r>
                      <m:sSubSup>
                        <m:sSubSupPr>
                          <m:ctrlPr>
                            <a:rPr lang="en-US" altLang="zh-HK" i="1" smtClean="0">
                              <a:latin typeface="Cambria Math" panose="02040503050406030204" pitchFamily="18" charset="0"/>
                            </a:rPr>
                          </m:ctrlPr>
                        </m:sSubSupPr>
                        <m:e>
                          <m:r>
                            <a:rPr lang="en-US" altLang="zh-HK" b="0" i="1" smtClean="0">
                              <a:latin typeface="Cambria Math" panose="02040503050406030204" pitchFamily="18" charset="0"/>
                            </a:rPr>
                            <m:t>0.1122</m:t>
                          </m:r>
                          <m:r>
                            <a:rPr lang="en-US" altLang="zh-HK" b="0" i="1" smtClean="0">
                              <a:latin typeface="Cambria Math" panose="02040503050406030204" pitchFamily="18" charset="0"/>
                            </a:rPr>
                            <m:t>𝑤</m:t>
                          </m:r>
                        </m:e>
                        <m:sub>
                          <m:r>
                            <a:rPr lang="en-US" altLang="zh-HK" b="0" i="1" smtClean="0">
                              <a:latin typeface="Cambria Math" panose="02040503050406030204" pitchFamily="18" charset="0"/>
                            </a:rPr>
                            <m:t>𝑡</m:t>
                          </m:r>
                          <m:r>
                            <a:rPr lang="en-US" altLang="zh-HK" b="0" i="1" smtClean="0">
                              <a:latin typeface="Cambria Math" panose="02040503050406030204" pitchFamily="18" charset="0"/>
                            </a:rPr>
                            <m:t>−1</m:t>
                          </m:r>
                        </m:sub>
                        <m:sup>
                          <m:r>
                            <a:rPr lang="en-US" altLang="zh-HK" b="0" i="1" smtClean="0">
                              <a:latin typeface="Cambria Math" panose="02040503050406030204" pitchFamily="18" charset="0"/>
                            </a:rPr>
                            <m:t>2</m:t>
                          </m:r>
                        </m:sup>
                      </m:sSubSup>
                      <m:r>
                        <a:rPr lang="en-US" altLang="zh-HK" b="0" i="1" smtClean="0">
                          <a:latin typeface="Cambria Math" panose="02040503050406030204" pitchFamily="18" charset="0"/>
                        </a:rPr>
                        <m:t>+</m:t>
                      </m:r>
                      <m:sSubSup>
                        <m:sSubSupPr>
                          <m:ctrlPr>
                            <a:rPr lang="en-US" altLang="zh-HK" i="1" smtClean="0">
                              <a:latin typeface="Cambria Math" panose="02040503050406030204" pitchFamily="18" charset="0"/>
                            </a:rPr>
                          </m:ctrlPr>
                        </m:sSubSupPr>
                        <m:e>
                          <m:r>
                            <a:rPr lang="en-US" altLang="zh-HK" b="0" i="1" smtClean="0">
                              <a:latin typeface="Cambria Math" panose="02040503050406030204" pitchFamily="18" charset="0"/>
                            </a:rPr>
                            <m:t>0.3713</m:t>
                          </m:r>
                          <m:r>
                            <a:rPr lang="en-US" altLang="zh-HK" b="0" i="1" smtClean="0">
                              <a:latin typeface="Cambria Math" panose="02040503050406030204" pitchFamily="18" charset="0"/>
                              <a:ea typeface="Cambria Math" panose="02040503050406030204" pitchFamily="18" charset="0"/>
                            </a:rPr>
                            <m:t>𝜎</m:t>
                          </m:r>
                        </m:e>
                        <m:sub>
                          <m:r>
                            <a:rPr lang="en-US" altLang="zh-HK" b="0" i="1" smtClean="0">
                              <a:latin typeface="Cambria Math" panose="02040503050406030204" pitchFamily="18" charset="0"/>
                            </a:rPr>
                            <m:t>𝑡</m:t>
                          </m:r>
                          <m:r>
                            <a:rPr lang="en-US" altLang="zh-HK" b="0" i="1" smtClean="0">
                              <a:latin typeface="Cambria Math" panose="02040503050406030204" pitchFamily="18" charset="0"/>
                            </a:rPr>
                            <m:t>−1</m:t>
                          </m:r>
                        </m:sub>
                        <m:sup>
                          <m:r>
                            <a:rPr lang="en-US" altLang="zh-HK" b="0" i="1" smtClean="0">
                              <a:latin typeface="Cambria Math" panose="02040503050406030204" pitchFamily="18" charset="0"/>
                            </a:rPr>
                            <m:t>2</m:t>
                          </m:r>
                        </m:sup>
                      </m:sSubSup>
                      <m:sSubSup>
                        <m:sSubSupPr>
                          <m:ctrlPr>
                            <a:rPr lang="en-US" altLang="zh-HK" i="1" smtClean="0">
                              <a:latin typeface="Cambria Math" panose="02040503050406030204" pitchFamily="18" charset="0"/>
                            </a:rPr>
                          </m:ctrlPr>
                        </m:sSubSupPr>
                        <m:e>
                          <m:r>
                            <a:rPr lang="en-US" altLang="zh-HK" b="0" i="1" smtClean="0">
                              <a:latin typeface="Cambria Math" panose="02040503050406030204" pitchFamily="18" charset="0"/>
                            </a:rPr>
                            <m:t>+0.4765</m:t>
                          </m:r>
                          <m:r>
                            <a:rPr lang="en-US" altLang="zh-HK" b="0" i="1" smtClean="0">
                              <a:latin typeface="Cambria Math" panose="02040503050406030204" pitchFamily="18" charset="0"/>
                              <a:ea typeface="Cambria Math" panose="02040503050406030204" pitchFamily="18" charset="0"/>
                            </a:rPr>
                            <m:t>𝜎</m:t>
                          </m:r>
                        </m:e>
                        <m:sub>
                          <m:r>
                            <a:rPr lang="en-US" altLang="zh-HK" b="0" i="1" smtClean="0">
                              <a:latin typeface="Cambria Math" panose="02040503050406030204" pitchFamily="18" charset="0"/>
                            </a:rPr>
                            <m:t>𝑡</m:t>
                          </m:r>
                          <m:r>
                            <a:rPr lang="en-US" altLang="zh-HK" b="0" i="1" smtClean="0">
                              <a:latin typeface="Cambria Math" panose="02040503050406030204" pitchFamily="18" charset="0"/>
                            </a:rPr>
                            <m:t>−2</m:t>
                          </m:r>
                        </m:sub>
                        <m:sup>
                          <m:r>
                            <a:rPr lang="en-US" altLang="zh-HK" b="0" i="1" smtClean="0">
                              <a:latin typeface="Cambria Math" panose="02040503050406030204" pitchFamily="18" charset="0"/>
                            </a:rPr>
                            <m:t>2</m:t>
                          </m:r>
                        </m:sup>
                      </m:sSubSup>
                    </m:oMath>
                  </m:oMathPara>
                </a14:m>
                <a:endParaRPr kumimoji="1" lang="en-US" altLang="zh-HK" dirty="0"/>
              </a:p>
            </p:txBody>
          </p:sp>
        </mc:Choice>
        <mc:Fallback xmlns="">
          <p:sp>
            <p:nvSpPr>
              <p:cNvPr id="4" name="文字方塊 3">
                <a:extLst>
                  <a:ext uri="{FF2B5EF4-FFF2-40B4-BE49-F238E27FC236}">
                    <a16:creationId xmlns:a16="http://schemas.microsoft.com/office/drawing/2014/main" id="{69A614D6-0ADE-6C47-A92A-C0FAA42422A7}"/>
                  </a:ext>
                </a:extLst>
              </p:cNvPr>
              <p:cNvSpPr txBox="1">
                <a:spLocks noRot="1" noChangeAspect="1" noMove="1" noResize="1" noEditPoints="1" noAdjustHandles="1" noChangeArrowheads="1" noChangeShapeType="1" noTextEdit="1"/>
              </p:cNvSpPr>
              <p:nvPr/>
            </p:nvSpPr>
            <p:spPr>
              <a:xfrm>
                <a:off x="881348" y="1366092"/>
                <a:ext cx="10598227" cy="1482522"/>
              </a:xfrm>
              <a:prstGeom prst="rect">
                <a:avLst/>
              </a:prstGeom>
              <a:blipFill>
                <a:blip r:embed="rId3"/>
                <a:stretch>
                  <a:fillRect l="-479" t="-1695"/>
                </a:stretch>
              </a:blipFill>
            </p:spPr>
            <p:txBody>
              <a:bodyPr/>
              <a:lstStyle/>
              <a:p>
                <a:r>
                  <a:rPr lang="zh-HK" altLang="en-US">
                    <a:noFill/>
                  </a:rPr>
                  <a:t> </a:t>
                </a:r>
              </a:p>
            </p:txBody>
          </p:sp>
        </mc:Fallback>
      </mc:AlternateContent>
      <p:pic>
        <p:nvPicPr>
          <p:cNvPr id="12" name="圖片 11" descr="一張含有 文字 的圖片&#10;&#10;自動產生的描述">
            <a:extLst>
              <a:ext uri="{FF2B5EF4-FFF2-40B4-BE49-F238E27FC236}">
                <a16:creationId xmlns:a16="http://schemas.microsoft.com/office/drawing/2014/main" id="{B02CBE0B-F738-1A40-8DD5-123117FEFC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348" y="2857447"/>
            <a:ext cx="6892200" cy="3339078"/>
          </a:xfrm>
          <a:prstGeom prst="rect">
            <a:avLst/>
          </a:prstGeom>
        </p:spPr>
      </p:pic>
    </p:spTree>
    <p:extLst>
      <p:ext uri="{BB962C8B-B14F-4D97-AF65-F5344CB8AC3E}">
        <p14:creationId xmlns:p14="http://schemas.microsoft.com/office/powerpoint/2010/main" val="39298738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132E57"/>
                </a:solidFill>
                <a:effectLst/>
                <a:uLnTx/>
                <a:uFillTx/>
                <a:latin typeface="Open Sans Light"/>
                <a:ea typeface="+mj-ea"/>
                <a:cs typeface="+mj-cs"/>
              </a:rPr>
              <a:t>Part II: Stock selection</a:t>
            </a:r>
            <a:endParaRPr kumimoji="0" lang="en-CA" sz="3200" b="0" i="0" u="none" strike="noStrike" kern="1200" cap="none" spc="0" normalizeH="0" baseline="0" noProof="0" dirty="0">
              <a:ln>
                <a:noFill/>
              </a:ln>
              <a:solidFill>
                <a:srgbClr val="132E57"/>
              </a:solidFill>
              <a:effectLst/>
              <a:uLnTx/>
              <a:uFillTx/>
              <a:latin typeface="Open Sans Light"/>
              <a:ea typeface="+mj-ea"/>
              <a:cs typeface="+mj-cs"/>
            </a:endParaRP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2" name="文字方塊 1">
            <a:extLst>
              <a:ext uri="{FF2B5EF4-FFF2-40B4-BE49-F238E27FC236}">
                <a16:creationId xmlns:a16="http://schemas.microsoft.com/office/drawing/2014/main" id="{2BC7D673-A7A3-E448-A187-57FE75AD2E31}"/>
              </a:ext>
            </a:extLst>
          </p:cNvPr>
          <p:cNvSpPr txBox="1"/>
          <p:nvPr/>
        </p:nvSpPr>
        <p:spPr>
          <a:xfrm>
            <a:off x="536381" y="1282913"/>
            <a:ext cx="10617587" cy="646331"/>
          </a:xfrm>
          <a:prstGeom prst="rect">
            <a:avLst/>
          </a:prstGeom>
          <a:noFill/>
        </p:spPr>
        <p:txBody>
          <a:bodyPr wrap="none" rtlCol="0">
            <a:spAutoFit/>
          </a:bodyPr>
          <a:lstStyle/>
          <a:p>
            <a:r>
              <a:rPr kumimoji="1" lang="en-US" altLang="zh-HK" dirty="0"/>
              <a:t>Having fitted model on more than 50 stocks, based on their historical performance from 2009 to 2019. </a:t>
            </a:r>
          </a:p>
          <a:p>
            <a:r>
              <a:rPr kumimoji="1" lang="en-US" altLang="zh-HK" dirty="0"/>
              <a:t>(would be shown in another file) </a:t>
            </a:r>
            <a:endParaRPr kumimoji="1" lang="zh-HK" altLang="en-US" dirty="0"/>
          </a:p>
        </p:txBody>
      </p:sp>
      <p:sp>
        <p:nvSpPr>
          <p:cNvPr id="3" name="文字方塊 2">
            <a:extLst>
              <a:ext uri="{FF2B5EF4-FFF2-40B4-BE49-F238E27FC236}">
                <a16:creationId xmlns:a16="http://schemas.microsoft.com/office/drawing/2014/main" id="{8BFA1563-6CA6-DF4D-AB9B-E4FD8C4F8877}"/>
              </a:ext>
            </a:extLst>
          </p:cNvPr>
          <p:cNvSpPr txBox="1"/>
          <p:nvPr/>
        </p:nvSpPr>
        <p:spPr>
          <a:xfrm>
            <a:off x="453478" y="2250096"/>
            <a:ext cx="11382922" cy="646331"/>
          </a:xfrm>
          <a:prstGeom prst="rect">
            <a:avLst/>
          </a:prstGeom>
          <a:noFill/>
        </p:spPr>
        <p:txBody>
          <a:bodyPr wrap="square" rtlCol="0">
            <a:spAutoFit/>
          </a:bodyPr>
          <a:lstStyle/>
          <a:p>
            <a:r>
              <a:rPr kumimoji="1" lang="en-US" altLang="zh-HK" dirty="0"/>
              <a:t>1.What’s the selection criteria?</a:t>
            </a:r>
          </a:p>
          <a:p>
            <a:r>
              <a:rPr kumimoji="1" lang="en-US" altLang="zh-HK" dirty="0"/>
              <a:t>2. Some tech stocks are not included since the lack of historical data during 2009-2019, how we analyze them?</a:t>
            </a:r>
          </a:p>
        </p:txBody>
      </p:sp>
    </p:spTree>
    <p:extLst>
      <p:ext uri="{BB962C8B-B14F-4D97-AF65-F5344CB8AC3E}">
        <p14:creationId xmlns:p14="http://schemas.microsoft.com/office/powerpoint/2010/main" val="24767267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132E57"/>
                </a:solidFill>
                <a:effectLst/>
                <a:uLnTx/>
                <a:uFillTx/>
                <a:latin typeface="Open Sans Light"/>
                <a:ea typeface="+mj-ea"/>
                <a:cs typeface="+mj-cs"/>
              </a:rPr>
              <a:t>Part III: Trading strategy</a:t>
            </a:r>
            <a:endParaRPr kumimoji="0" lang="en-CA" sz="3200" b="0" i="0" u="none" strike="noStrike" kern="1200" cap="none" spc="0" normalizeH="0" baseline="0" noProof="0" dirty="0">
              <a:ln>
                <a:noFill/>
              </a:ln>
              <a:solidFill>
                <a:srgbClr val="132E57"/>
              </a:solidFill>
              <a:effectLst/>
              <a:uLnTx/>
              <a:uFillTx/>
              <a:latin typeface="Open Sans Light"/>
              <a:ea typeface="+mj-ea"/>
              <a:cs typeface="+mj-cs"/>
            </a:endParaRP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4" name="文字方塊 3">
            <a:extLst>
              <a:ext uri="{FF2B5EF4-FFF2-40B4-BE49-F238E27FC236}">
                <a16:creationId xmlns:a16="http://schemas.microsoft.com/office/drawing/2014/main" id="{BB7CBFD6-B490-A947-9E9E-C3547A135AB3}"/>
              </a:ext>
            </a:extLst>
          </p:cNvPr>
          <p:cNvSpPr txBox="1"/>
          <p:nvPr/>
        </p:nvSpPr>
        <p:spPr>
          <a:xfrm>
            <a:off x="587375" y="1286931"/>
            <a:ext cx="11232092" cy="2031325"/>
          </a:xfrm>
          <a:prstGeom prst="rect">
            <a:avLst/>
          </a:prstGeom>
          <a:noFill/>
        </p:spPr>
        <p:txBody>
          <a:bodyPr wrap="square" rtlCol="0">
            <a:spAutoFit/>
          </a:bodyPr>
          <a:lstStyle/>
          <a:p>
            <a:r>
              <a:rPr kumimoji="1" lang="en-US" altLang="zh-HK" dirty="0"/>
              <a:t>Initial idea:</a:t>
            </a:r>
          </a:p>
          <a:p>
            <a:r>
              <a:rPr kumimoji="1" lang="en-US" altLang="zh-HK" dirty="0"/>
              <a:t>The idea of the strategy is relatively simple</a:t>
            </a:r>
          </a:p>
          <a:p>
            <a:r>
              <a:rPr kumimoji="1" lang="en-US" altLang="zh-HK" dirty="0"/>
              <a:t>The strategy is carried out on a "rolling" basis:</a:t>
            </a:r>
          </a:p>
          <a:p>
            <a:r>
              <a:rPr kumimoji="1" lang="en-US" altLang="zh-HK" dirty="0"/>
              <a:t>For each day, n, since we have fitted an optimal ARIMA and GARCH model based on historical performances.</a:t>
            </a:r>
          </a:p>
          <a:p>
            <a:r>
              <a:rPr kumimoji="1" lang="en-US" altLang="zh-HK" dirty="0"/>
              <a:t>The combined model is used to make a prediction for the next day returns.</a:t>
            </a:r>
          </a:p>
          <a:p>
            <a:r>
              <a:rPr kumimoji="1" lang="en-US" altLang="zh-HK" dirty="0"/>
              <a:t>If the prediction is negative the stock is shorted at the previous close, while if it is positive it is longed.</a:t>
            </a:r>
          </a:p>
          <a:p>
            <a:r>
              <a:rPr kumimoji="1" lang="en-US" altLang="zh-HK" dirty="0"/>
              <a:t>If the prediction is the same direction as the previous day then nothing is changed.</a:t>
            </a:r>
          </a:p>
        </p:txBody>
      </p:sp>
      <p:sp>
        <p:nvSpPr>
          <p:cNvPr id="10" name="文字方塊 9">
            <a:extLst>
              <a:ext uri="{FF2B5EF4-FFF2-40B4-BE49-F238E27FC236}">
                <a16:creationId xmlns:a16="http://schemas.microsoft.com/office/drawing/2014/main" id="{9BD24703-9FB2-1A4F-9C48-037F46395448}"/>
              </a:ext>
            </a:extLst>
          </p:cNvPr>
          <p:cNvSpPr txBox="1"/>
          <p:nvPr/>
        </p:nvSpPr>
        <p:spPr>
          <a:xfrm>
            <a:off x="711200" y="3725333"/>
            <a:ext cx="5204630" cy="369332"/>
          </a:xfrm>
          <a:prstGeom prst="rect">
            <a:avLst/>
          </a:prstGeom>
          <a:noFill/>
        </p:spPr>
        <p:txBody>
          <a:bodyPr wrap="none" rtlCol="0">
            <a:spAutoFit/>
          </a:bodyPr>
          <a:lstStyle/>
          <a:p>
            <a:r>
              <a:rPr kumimoji="1" lang="en-US" altLang="zh-HK" dirty="0"/>
              <a:t>Back-testing and simulation should be performed</a:t>
            </a:r>
            <a:endParaRPr kumimoji="1" lang="zh-HK" altLang="en-US" dirty="0"/>
          </a:p>
        </p:txBody>
      </p:sp>
    </p:spTree>
    <p:extLst>
      <p:ext uri="{BB962C8B-B14F-4D97-AF65-F5344CB8AC3E}">
        <p14:creationId xmlns:p14="http://schemas.microsoft.com/office/powerpoint/2010/main" val="25321343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D6ADD1-67D1-4DBE-9F13-13AE3ECC0671}" type="slidenum">
              <a:rPr kumimoji="0" lang="en-US" sz="1200" b="0" i="0" u="none" strike="noStrike" kern="1200" cap="none" spc="0" normalizeH="0" baseline="0" noProof="0" smtClean="0">
                <a:ln>
                  <a:noFill/>
                </a:ln>
                <a:solidFill>
                  <a:srgbClr val="000000">
                    <a:tint val="75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srgbClr val="000000">
                  <a:tint val="75000"/>
                </a:srgbClr>
              </a:solidFill>
              <a:effectLst/>
              <a:uLnTx/>
              <a:uFillTx/>
              <a:latin typeface="Open Sans Light"/>
              <a:ea typeface="+mn-ea"/>
              <a:cs typeface="+mn-cs"/>
            </a:endParaRPr>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132E57"/>
                </a:solidFill>
                <a:effectLst/>
                <a:uLnTx/>
                <a:uFillTx/>
                <a:latin typeface="Open Sans Light"/>
                <a:ea typeface="+mj-ea"/>
                <a:cs typeface="+mj-cs"/>
              </a:rPr>
              <a:t>Problems and reflection</a:t>
            </a:r>
            <a:endParaRPr kumimoji="0" lang="en-CA" sz="3200" b="0" i="0" u="none" strike="noStrike" kern="1200" cap="none" spc="0" normalizeH="0" baseline="0" noProof="0" dirty="0">
              <a:ln>
                <a:noFill/>
              </a:ln>
              <a:solidFill>
                <a:srgbClr val="132E57"/>
              </a:solidFill>
              <a:effectLst/>
              <a:uLnTx/>
              <a:uFillTx/>
              <a:latin typeface="Open Sans Light"/>
              <a:ea typeface="+mj-ea"/>
              <a:cs typeface="+mj-cs"/>
            </a:endParaRP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3" name="文字方塊 2">
            <a:extLst>
              <a:ext uri="{FF2B5EF4-FFF2-40B4-BE49-F238E27FC236}">
                <a16:creationId xmlns:a16="http://schemas.microsoft.com/office/drawing/2014/main" id="{B2808771-163B-8E43-88C4-576C6067E6AD}"/>
              </a:ext>
            </a:extLst>
          </p:cNvPr>
          <p:cNvSpPr txBox="1"/>
          <p:nvPr/>
        </p:nvSpPr>
        <p:spPr>
          <a:xfrm>
            <a:off x="703564" y="1210033"/>
            <a:ext cx="9504608" cy="2031325"/>
          </a:xfrm>
          <a:prstGeom prst="rect">
            <a:avLst/>
          </a:prstGeom>
          <a:noFill/>
        </p:spPr>
        <p:txBody>
          <a:bodyPr wrap="square" rtlCol="0">
            <a:spAutoFit/>
          </a:bodyPr>
          <a:lstStyle/>
          <a:p>
            <a:r>
              <a:rPr kumimoji="1" lang="en-US" altLang="zh-HK" dirty="0"/>
              <a:t>The ARIMA-GARCH fit would provide a clearer horizon of the future performance, both return and volatility included.</a:t>
            </a:r>
          </a:p>
          <a:p>
            <a:r>
              <a:rPr kumimoji="1" lang="en-US" altLang="zh-HK" dirty="0"/>
              <a:t>Then our trading strategy should be developed based on the model prediction.</a:t>
            </a:r>
          </a:p>
          <a:p>
            <a:endParaRPr kumimoji="1" lang="en-US" altLang="zh-HK" dirty="0"/>
          </a:p>
          <a:p>
            <a:r>
              <a:rPr kumimoji="1" lang="en-US" altLang="zh-HK" dirty="0"/>
              <a:t>Size of our portfolio?</a:t>
            </a:r>
          </a:p>
          <a:p>
            <a:endParaRPr kumimoji="1" lang="en-US" altLang="zh-HK" dirty="0"/>
          </a:p>
          <a:p>
            <a:r>
              <a:rPr kumimoji="1" lang="en-US" altLang="zh-HK" dirty="0"/>
              <a:t>How to connect portfolio optimization with trading strategy?</a:t>
            </a:r>
          </a:p>
        </p:txBody>
      </p:sp>
    </p:spTree>
    <p:extLst>
      <p:ext uri="{BB962C8B-B14F-4D97-AF65-F5344CB8AC3E}">
        <p14:creationId xmlns:p14="http://schemas.microsoft.com/office/powerpoint/2010/main" val="2133069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EEA0276-831D-C14C-A790-A4E3F1752858}"/>
              </a:ext>
            </a:extLst>
          </p:cNvPr>
          <p:cNvSpPr>
            <a:spLocks noGrp="1"/>
          </p:cNvSpPr>
          <p:nvPr>
            <p:ph type="sldNum" sz="quarter" idx="12"/>
          </p:nvPr>
        </p:nvSpPr>
        <p:spPr/>
        <p:txBody>
          <a:bodyPr/>
          <a:lstStyle/>
          <a:p>
            <a:fld id="{3ED6ADD1-67D1-4DBE-9F13-13AE3ECC0671}" type="slidenum">
              <a:rPr lang="en-US" smtClean="0"/>
              <a:t>6</a:t>
            </a:fld>
            <a:endParaRPr lang="en-US"/>
          </a:p>
        </p:txBody>
      </p:sp>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6</a:t>
            </a:fld>
            <a:endParaRPr lang="en-US"/>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6</a:t>
            </a:fld>
            <a:endParaRPr lang="en-US"/>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200" b="0" i="0" u="none" strike="noStrike" kern="1200" cap="none" spc="0" normalizeH="0" baseline="0" noProof="0" dirty="0">
                <a:ln>
                  <a:noFill/>
                </a:ln>
                <a:solidFill>
                  <a:srgbClr val="132E57"/>
                </a:solidFill>
                <a:effectLst/>
                <a:uLnTx/>
                <a:uFillTx/>
                <a:latin typeface="Open Sans Light"/>
                <a:ea typeface="+mj-ea"/>
                <a:cs typeface="+mj-cs"/>
              </a:rPr>
              <a:t>Progress of my data collecting</a:t>
            </a: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12" name="文字方塊 11">
            <a:extLst>
              <a:ext uri="{FF2B5EF4-FFF2-40B4-BE49-F238E27FC236}">
                <a16:creationId xmlns:a16="http://schemas.microsoft.com/office/drawing/2014/main" id="{92DB4419-D0B1-CC4F-A9F3-B8DB98A68527}"/>
              </a:ext>
            </a:extLst>
          </p:cNvPr>
          <p:cNvSpPr txBox="1"/>
          <p:nvPr/>
        </p:nvSpPr>
        <p:spPr>
          <a:xfrm>
            <a:off x="685800" y="1127189"/>
            <a:ext cx="8248338" cy="646331"/>
          </a:xfrm>
          <a:prstGeom prst="rect">
            <a:avLst/>
          </a:prstGeom>
          <a:noFill/>
        </p:spPr>
        <p:txBody>
          <a:bodyPr wrap="square" rtlCol="0">
            <a:spAutoFit/>
          </a:bodyPr>
          <a:lstStyle/>
          <a:p>
            <a:r>
              <a:rPr kumimoji="1" lang="en-US" altLang="zh-HK" dirty="0"/>
              <a:t>Totally 50 stocks listed in HIS, whose </a:t>
            </a:r>
            <a:r>
              <a:rPr kumimoji="1" lang="en-US" altLang="zh-HK" dirty="0" err="1"/>
              <a:t>datas</a:t>
            </a:r>
            <a:r>
              <a:rPr kumimoji="1" lang="en-US" altLang="zh-HK" dirty="0"/>
              <a:t> includes volumes, daily price, daily return.</a:t>
            </a:r>
          </a:p>
          <a:p>
            <a:r>
              <a:rPr kumimoji="1" lang="en-US" altLang="zh-CN" dirty="0"/>
              <a:t>Range: 2009.1.2-2019.12.31</a:t>
            </a:r>
            <a:endParaRPr kumimoji="1" lang="zh-HK" altLang="en-US" dirty="0"/>
          </a:p>
        </p:txBody>
      </p:sp>
      <p:graphicFrame>
        <p:nvGraphicFramePr>
          <p:cNvPr id="14" name="表格 13">
            <a:extLst>
              <a:ext uri="{FF2B5EF4-FFF2-40B4-BE49-F238E27FC236}">
                <a16:creationId xmlns:a16="http://schemas.microsoft.com/office/drawing/2014/main" id="{159EA62E-B3ED-B746-A263-F2BA6B2D1386}"/>
              </a:ext>
            </a:extLst>
          </p:cNvPr>
          <p:cNvGraphicFramePr>
            <a:graphicFrameLocks noGrp="1"/>
          </p:cNvGraphicFramePr>
          <p:nvPr>
            <p:extLst>
              <p:ext uri="{D42A27DB-BD31-4B8C-83A1-F6EECF244321}">
                <p14:modId xmlns:p14="http://schemas.microsoft.com/office/powerpoint/2010/main" val="2004298794"/>
              </p:ext>
            </p:extLst>
          </p:nvPr>
        </p:nvGraphicFramePr>
        <p:xfrm>
          <a:off x="703564" y="1840105"/>
          <a:ext cx="3119500" cy="4691742"/>
        </p:xfrm>
        <a:graphic>
          <a:graphicData uri="http://schemas.openxmlformats.org/drawingml/2006/table">
            <a:tbl>
              <a:tblPr/>
              <a:tblGrid>
                <a:gridCol w="779875">
                  <a:extLst>
                    <a:ext uri="{9D8B030D-6E8A-4147-A177-3AD203B41FA5}">
                      <a16:colId xmlns:a16="http://schemas.microsoft.com/office/drawing/2014/main" val="3679269731"/>
                    </a:ext>
                  </a:extLst>
                </a:gridCol>
                <a:gridCol w="779875">
                  <a:extLst>
                    <a:ext uri="{9D8B030D-6E8A-4147-A177-3AD203B41FA5}">
                      <a16:colId xmlns:a16="http://schemas.microsoft.com/office/drawing/2014/main" val="1605718012"/>
                    </a:ext>
                  </a:extLst>
                </a:gridCol>
                <a:gridCol w="779875">
                  <a:extLst>
                    <a:ext uri="{9D8B030D-6E8A-4147-A177-3AD203B41FA5}">
                      <a16:colId xmlns:a16="http://schemas.microsoft.com/office/drawing/2014/main" val="2493085232"/>
                    </a:ext>
                  </a:extLst>
                </a:gridCol>
                <a:gridCol w="779875">
                  <a:extLst>
                    <a:ext uri="{9D8B030D-6E8A-4147-A177-3AD203B41FA5}">
                      <a16:colId xmlns:a16="http://schemas.microsoft.com/office/drawing/2014/main" val="1269583424"/>
                    </a:ext>
                  </a:extLst>
                </a:gridCol>
              </a:tblGrid>
              <a:tr h="142174">
                <a:tc>
                  <a:txBody>
                    <a:bodyPr/>
                    <a:lstStyle/>
                    <a:p>
                      <a:pPr algn="ctr"/>
                      <a:r>
                        <a:rPr lang="zh-HK" altLang="en-US" sz="800" dirty="0">
                          <a:effectLst/>
                        </a:rPr>
                        <a:t>股份代號</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zh-HK" altLang="en-US" sz="800" dirty="0">
                          <a:effectLst/>
                        </a:rPr>
                        <a:t>名稱</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zh-HK" altLang="en-US" sz="800" dirty="0">
                          <a:effectLst/>
                        </a:rPr>
                        <a:t>流通系數（</a:t>
                      </a:r>
                      <a:r>
                        <a:rPr lang="en-US" altLang="zh-HK" sz="800" dirty="0">
                          <a:effectLst/>
                        </a:rPr>
                        <a:t>%</a:t>
                      </a:r>
                      <a:r>
                        <a:rPr lang="zh-HK" altLang="en-US" sz="800" dirty="0">
                          <a:effectLst/>
                        </a:rPr>
                        <a:t>）</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zh-HK" altLang="en-US" sz="800" dirty="0">
                          <a:effectLst/>
                        </a:rPr>
                        <a:t>比重（</a:t>
                      </a:r>
                      <a:r>
                        <a:rPr lang="en-US" altLang="zh-HK" sz="800" dirty="0">
                          <a:effectLst/>
                        </a:rPr>
                        <a:t>%</a:t>
                      </a:r>
                      <a:r>
                        <a:rPr lang="zh-HK" altLang="en-US" sz="800" dirty="0">
                          <a:effectLst/>
                        </a:rPr>
                        <a:t>）</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283422653"/>
                  </a:ext>
                </a:extLst>
              </a:tr>
              <a:tr h="142174">
                <a:tc>
                  <a:txBody>
                    <a:bodyPr/>
                    <a:lstStyle/>
                    <a:p>
                      <a:pPr algn="ctr"/>
                      <a:r>
                        <a:rPr lang="en-US" sz="800">
                          <a:effectLst/>
                        </a:rPr>
                        <a:t>HSI</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gridSpan="3">
                  <a:txBody>
                    <a:bodyPr/>
                    <a:lstStyle/>
                    <a:p>
                      <a:pPr algn="ctr"/>
                      <a:r>
                        <a:rPr lang="zh-HK" altLang="en-US" sz="800" dirty="0">
                          <a:effectLst/>
                        </a:rPr>
                        <a:t>恆指成份股</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1324665310"/>
                  </a:ext>
                </a:extLst>
              </a:tr>
              <a:tr h="142174">
                <a:tc>
                  <a:txBody>
                    <a:bodyPr/>
                    <a:lstStyle/>
                    <a:p>
                      <a:pPr algn="ctr"/>
                      <a:r>
                        <a:rPr lang="en-US" sz="800">
                          <a:effectLst/>
                        </a:rPr>
                        <a:t>HSF</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gridSpan="3">
                  <a:txBody>
                    <a:bodyPr/>
                    <a:lstStyle/>
                    <a:p>
                      <a:pPr algn="ctr"/>
                      <a:r>
                        <a:rPr lang="zh-HK" altLang="en-US" sz="800">
                          <a:effectLst/>
                        </a:rPr>
                        <a:t>金融分類</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196462386"/>
                  </a:ext>
                </a:extLst>
              </a:tr>
              <a:tr h="142174">
                <a:tc>
                  <a:txBody>
                    <a:bodyPr/>
                    <a:lstStyle/>
                    <a:p>
                      <a:r>
                        <a:rPr lang="en-US" altLang="zh-HK" sz="800">
                          <a:effectLst/>
                        </a:rPr>
                        <a:t>01299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2" tooltip="友邦保險">
                            <a:extLst>
                              <a:ext uri="{A12FA001-AC4F-418D-AE19-62706E023703}">
                                <ahyp:hlinkClr xmlns:ahyp="http://schemas.microsoft.com/office/drawing/2018/hyperlinkcolor" val="tx"/>
                              </a:ext>
                            </a:extLst>
                          </a:hlinkClick>
                        </a:rPr>
                        <a:t>友邦保險</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dirty="0">
                          <a:effectLst/>
                        </a:rPr>
                        <a:t>100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9.95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16382226"/>
                  </a:ext>
                </a:extLst>
              </a:tr>
              <a:tr h="142174">
                <a:tc>
                  <a:txBody>
                    <a:bodyPr/>
                    <a:lstStyle/>
                    <a:p>
                      <a:r>
                        <a:rPr lang="en-US" altLang="zh-HK" sz="800">
                          <a:effectLst/>
                        </a:rPr>
                        <a:t>00005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3" tooltip="滙豐控股">
                            <a:extLst>
                              <a:ext uri="{A12FA001-AC4F-418D-AE19-62706E023703}">
                                <ahyp:hlinkClr xmlns:ahyp="http://schemas.microsoft.com/office/drawing/2018/hyperlinkcolor" val="tx"/>
                              </a:ext>
                            </a:extLst>
                          </a:hlinkClick>
                        </a:rPr>
                        <a:t>滙豐控股</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100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7.68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14405007"/>
                  </a:ext>
                </a:extLst>
              </a:tr>
              <a:tr h="142174">
                <a:tc>
                  <a:txBody>
                    <a:bodyPr/>
                    <a:lstStyle/>
                    <a:p>
                      <a:r>
                        <a:rPr lang="en-US" altLang="zh-HK" sz="800">
                          <a:effectLst/>
                        </a:rPr>
                        <a:t>00939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a:solidFill>
                            <a:schemeClr val="tx1"/>
                          </a:solidFill>
                          <a:effectLst/>
                          <a:hlinkClick r:id="rId4" tooltip="建設銀行">
                            <a:extLst>
                              <a:ext uri="{A12FA001-AC4F-418D-AE19-62706E023703}">
                                <ahyp:hlinkClr xmlns:ahyp="http://schemas.microsoft.com/office/drawing/2018/hyperlinkcolor" val="tx"/>
                              </a:ext>
                            </a:extLst>
                          </a:hlinkClick>
                        </a:rPr>
                        <a:t>建設銀行</a:t>
                      </a:r>
                      <a:r>
                        <a:rPr lang="zh-HK" altLang="en-US" sz="800">
                          <a:solidFill>
                            <a:schemeClr val="tx1"/>
                          </a:solidFill>
                          <a:effectLst/>
                        </a:rPr>
                        <a:t>（</a:t>
                      </a:r>
                      <a:r>
                        <a:rPr lang="en-US" sz="800">
                          <a:solidFill>
                            <a:schemeClr val="tx1"/>
                          </a:solidFill>
                          <a:effectLst/>
                        </a:rPr>
                        <a:t>H）</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45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6.33</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484486364"/>
                  </a:ext>
                </a:extLst>
              </a:tr>
              <a:tr h="142174">
                <a:tc>
                  <a:txBody>
                    <a:bodyPr/>
                    <a:lstStyle/>
                    <a:p>
                      <a:r>
                        <a:rPr lang="en-US" altLang="zh-HK" sz="800">
                          <a:effectLst/>
                        </a:rPr>
                        <a:t>02318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a:solidFill>
                            <a:schemeClr val="tx1"/>
                          </a:solidFill>
                          <a:effectLst/>
                          <a:hlinkClick r:id="rId5" tooltip="中國平安">
                            <a:extLst>
                              <a:ext uri="{A12FA001-AC4F-418D-AE19-62706E023703}">
                                <ahyp:hlinkClr xmlns:ahyp="http://schemas.microsoft.com/office/drawing/2018/hyperlinkcolor" val="tx"/>
                              </a:ext>
                            </a:extLst>
                          </a:hlinkClick>
                        </a:rPr>
                        <a:t>中國平安</a:t>
                      </a:r>
                      <a:r>
                        <a:rPr lang="zh-HK" altLang="en-US" sz="800">
                          <a:solidFill>
                            <a:schemeClr val="tx1"/>
                          </a:solidFill>
                          <a:effectLst/>
                        </a:rPr>
                        <a:t>（</a:t>
                      </a:r>
                      <a:r>
                        <a:rPr lang="en-US" sz="800">
                          <a:solidFill>
                            <a:schemeClr val="tx1"/>
                          </a:solidFill>
                          <a:effectLst/>
                        </a:rPr>
                        <a:t>H）</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80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4.88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469630830"/>
                  </a:ext>
                </a:extLst>
              </a:tr>
              <a:tr h="142174">
                <a:tc>
                  <a:txBody>
                    <a:bodyPr/>
                    <a:lstStyle/>
                    <a:p>
                      <a:r>
                        <a:rPr lang="en-US" altLang="zh-HK" sz="800">
                          <a:effectLst/>
                        </a:rPr>
                        <a:t>00388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6" tooltip="香港交易所">
                            <a:extLst>
                              <a:ext uri="{A12FA001-AC4F-418D-AE19-62706E023703}">
                                <ahyp:hlinkClr xmlns:ahyp="http://schemas.microsoft.com/office/drawing/2018/hyperlinkcolor" val="tx"/>
                              </a:ext>
                            </a:extLst>
                          </a:hlinkClick>
                        </a:rPr>
                        <a:t>香港交易所</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95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4.16</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428746611"/>
                  </a:ext>
                </a:extLst>
              </a:tr>
              <a:tr h="142174">
                <a:tc>
                  <a:txBody>
                    <a:bodyPr/>
                    <a:lstStyle/>
                    <a:p>
                      <a:r>
                        <a:rPr lang="en-US" altLang="zh-HK" sz="800">
                          <a:effectLst/>
                        </a:rPr>
                        <a:t>01398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7" tooltip="中國工商銀行">
                            <a:extLst>
                              <a:ext uri="{A12FA001-AC4F-418D-AE19-62706E023703}">
                                <ahyp:hlinkClr xmlns:ahyp="http://schemas.microsoft.com/office/drawing/2018/hyperlinkcolor" val="tx"/>
                              </a:ext>
                            </a:extLst>
                          </a:hlinkClick>
                        </a:rPr>
                        <a:t>工商銀行</a:t>
                      </a:r>
                      <a:r>
                        <a:rPr lang="zh-HK" altLang="en-US" sz="800" dirty="0">
                          <a:solidFill>
                            <a:schemeClr val="tx1"/>
                          </a:solidFill>
                          <a:effectLst/>
                        </a:rPr>
                        <a:t>（</a:t>
                      </a:r>
                      <a:r>
                        <a:rPr lang="en-US" sz="800" dirty="0">
                          <a:solidFill>
                            <a:schemeClr val="tx1"/>
                          </a:solidFill>
                          <a:effectLst/>
                        </a:rPr>
                        <a:t>H）</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85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3.41</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13495706"/>
                  </a:ext>
                </a:extLst>
              </a:tr>
              <a:tr h="142174">
                <a:tc>
                  <a:txBody>
                    <a:bodyPr/>
                    <a:lstStyle/>
                    <a:p>
                      <a:r>
                        <a:rPr lang="en-US" altLang="zh-HK" sz="800">
                          <a:effectLst/>
                        </a:rPr>
                        <a:t>03988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8" tooltip="中國銀行">
                            <a:extLst>
                              <a:ext uri="{A12FA001-AC4F-418D-AE19-62706E023703}">
                                <ahyp:hlinkClr xmlns:ahyp="http://schemas.microsoft.com/office/drawing/2018/hyperlinkcolor" val="tx"/>
                              </a:ext>
                            </a:extLst>
                          </a:hlinkClick>
                        </a:rPr>
                        <a:t>中國銀行</a:t>
                      </a:r>
                      <a:r>
                        <a:rPr lang="zh-HK" altLang="en-US" sz="800" dirty="0">
                          <a:solidFill>
                            <a:schemeClr val="tx1"/>
                          </a:solidFill>
                          <a:effectLst/>
                        </a:rPr>
                        <a:t>（</a:t>
                      </a:r>
                      <a:r>
                        <a:rPr lang="en-US" sz="800" dirty="0">
                          <a:solidFill>
                            <a:schemeClr val="tx1"/>
                          </a:solidFill>
                          <a:effectLst/>
                        </a:rPr>
                        <a:t>H）</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95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2.12</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94116573"/>
                  </a:ext>
                </a:extLst>
              </a:tr>
              <a:tr h="142174">
                <a:tc>
                  <a:txBody>
                    <a:bodyPr/>
                    <a:lstStyle/>
                    <a:p>
                      <a:r>
                        <a:rPr lang="en-US" altLang="zh-HK" sz="800">
                          <a:effectLst/>
                        </a:rPr>
                        <a:t>02628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9" tooltip="中國人壽">
                            <a:extLst>
                              <a:ext uri="{A12FA001-AC4F-418D-AE19-62706E023703}">
                                <ahyp:hlinkClr xmlns:ahyp="http://schemas.microsoft.com/office/drawing/2018/hyperlinkcolor" val="tx"/>
                              </a:ext>
                            </a:extLst>
                          </a:hlinkClick>
                        </a:rPr>
                        <a:t>中國人壽</a:t>
                      </a:r>
                      <a:r>
                        <a:rPr lang="zh-HK" altLang="en-US" sz="800" dirty="0">
                          <a:solidFill>
                            <a:schemeClr val="tx1"/>
                          </a:solidFill>
                          <a:effectLst/>
                        </a:rPr>
                        <a:t>（</a:t>
                      </a:r>
                      <a:r>
                        <a:rPr lang="en-US" sz="800" dirty="0">
                          <a:solidFill>
                            <a:schemeClr val="tx1"/>
                          </a:solidFill>
                          <a:effectLst/>
                        </a:rPr>
                        <a:t>H）</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100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1.28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8916087"/>
                  </a:ext>
                </a:extLst>
              </a:tr>
              <a:tr h="142174">
                <a:tc>
                  <a:txBody>
                    <a:bodyPr/>
                    <a:lstStyle/>
                    <a:p>
                      <a:r>
                        <a:rPr lang="en-US" altLang="zh-HK" sz="800">
                          <a:effectLst/>
                        </a:rPr>
                        <a:t>00011</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10" tooltip="恒生銀行">
                            <a:extLst>
                              <a:ext uri="{A12FA001-AC4F-418D-AE19-62706E023703}">
                                <ahyp:hlinkClr xmlns:ahyp="http://schemas.microsoft.com/office/drawing/2018/hyperlinkcolor" val="tx"/>
                              </a:ext>
                            </a:extLst>
                          </a:hlinkClick>
                        </a:rPr>
                        <a:t>恒生銀行</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40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0.98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214169574"/>
                  </a:ext>
                </a:extLst>
              </a:tr>
              <a:tr h="142174">
                <a:tc>
                  <a:txBody>
                    <a:bodyPr/>
                    <a:lstStyle/>
                    <a:p>
                      <a:r>
                        <a:rPr lang="en-US" altLang="zh-HK" sz="800">
                          <a:effectLst/>
                        </a:rPr>
                        <a:t>02388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11" tooltip="中銀香港">
                            <a:extLst>
                              <a:ext uri="{A12FA001-AC4F-418D-AE19-62706E023703}">
                                <ahyp:hlinkClr xmlns:ahyp="http://schemas.microsoft.com/office/drawing/2018/hyperlinkcolor" val="tx"/>
                              </a:ext>
                            </a:extLst>
                          </a:hlinkClick>
                        </a:rPr>
                        <a:t>中銀香港</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35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0.87</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13962233"/>
                  </a:ext>
                </a:extLst>
              </a:tr>
              <a:tr h="142174">
                <a:tc>
                  <a:txBody>
                    <a:bodyPr/>
                    <a:lstStyle/>
                    <a:p>
                      <a:r>
                        <a:rPr lang="en-US" altLang="zh-HK" sz="800">
                          <a:effectLst/>
                        </a:rPr>
                        <a:t>03328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12" tooltip="交通銀行">
                            <a:extLst>
                              <a:ext uri="{A12FA001-AC4F-418D-AE19-62706E023703}">
                                <ahyp:hlinkClr xmlns:ahyp="http://schemas.microsoft.com/office/drawing/2018/hyperlinkcolor" val="tx"/>
                              </a:ext>
                            </a:extLst>
                          </a:hlinkClick>
                        </a:rPr>
                        <a:t>交通銀行</a:t>
                      </a:r>
                      <a:r>
                        <a:rPr lang="zh-HK" altLang="en-US" sz="800" dirty="0">
                          <a:solidFill>
                            <a:schemeClr val="tx1"/>
                          </a:solidFill>
                          <a:effectLst/>
                        </a:rPr>
                        <a:t>（</a:t>
                      </a:r>
                      <a:r>
                        <a:rPr lang="en-US" sz="800" dirty="0">
                          <a:solidFill>
                            <a:schemeClr val="tx1"/>
                          </a:solidFill>
                          <a:effectLst/>
                        </a:rPr>
                        <a:t>H）</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25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0.36</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521224014"/>
                  </a:ext>
                </a:extLst>
              </a:tr>
              <a:tr h="142174">
                <a:tc gridSpan="3">
                  <a:txBody>
                    <a:bodyPr/>
                    <a:lstStyle/>
                    <a:p>
                      <a:pPr algn="r"/>
                      <a:r>
                        <a:rPr lang="zh-HK" altLang="en-US" sz="800" dirty="0">
                          <a:effectLst/>
                        </a:rPr>
                        <a:t>共</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zh-HK" altLang="en-US"/>
                    </a:p>
                  </a:txBody>
                  <a:tcPr/>
                </a:tc>
                <a:tc hMerge="1">
                  <a:txBody>
                    <a:bodyPr/>
                    <a:lstStyle/>
                    <a:p>
                      <a:endParaRPr lang="zh-HK" altLang="en-US"/>
                    </a:p>
                  </a:txBody>
                  <a:tcPr/>
                </a:tc>
                <a:tc>
                  <a:txBody>
                    <a:bodyPr/>
                    <a:lstStyle/>
                    <a:p>
                      <a:pPr algn="ctr"/>
                      <a:r>
                        <a:rPr lang="en-US" altLang="zh-HK" sz="800">
                          <a:effectLst/>
                        </a:rPr>
                        <a:t>42.00%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709512658"/>
                  </a:ext>
                </a:extLst>
              </a:tr>
              <a:tr h="142174">
                <a:tc>
                  <a:txBody>
                    <a:bodyPr/>
                    <a:lstStyle/>
                    <a:p>
                      <a:pPr algn="ctr"/>
                      <a:r>
                        <a:rPr lang="en-US" sz="800">
                          <a:effectLst/>
                        </a:rPr>
                        <a:t>HSU</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gridSpan="3">
                  <a:txBody>
                    <a:bodyPr/>
                    <a:lstStyle/>
                    <a:p>
                      <a:pPr algn="ctr"/>
                      <a:r>
                        <a:rPr lang="zh-HK" altLang="en-US" sz="800" dirty="0">
                          <a:effectLst/>
                        </a:rPr>
                        <a:t>公用事業分類</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2765119462"/>
                  </a:ext>
                </a:extLst>
              </a:tr>
              <a:tr h="142174">
                <a:tc>
                  <a:txBody>
                    <a:bodyPr/>
                    <a:lstStyle/>
                    <a:p>
                      <a:r>
                        <a:rPr lang="en-US" altLang="zh-HK" sz="800">
                          <a:effectLst/>
                        </a:rPr>
                        <a:t>00002</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13" tooltip="中電控股">
                            <a:extLst>
                              <a:ext uri="{A12FA001-AC4F-418D-AE19-62706E023703}">
                                <ahyp:hlinkClr xmlns:ahyp="http://schemas.microsoft.com/office/drawing/2018/hyperlinkcolor" val="tx"/>
                              </a:ext>
                            </a:extLst>
                          </a:hlinkClick>
                        </a:rPr>
                        <a:t>中電控股</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80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1.43</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60484470"/>
                  </a:ext>
                </a:extLst>
              </a:tr>
              <a:tr h="142174">
                <a:tc>
                  <a:txBody>
                    <a:bodyPr/>
                    <a:lstStyle/>
                    <a:p>
                      <a:r>
                        <a:rPr lang="en-US" altLang="zh-HK" sz="800">
                          <a:effectLst/>
                        </a:rPr>
                        <a:t>00003</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14" tooltip="香港中華煤氣">
                            <a:extLst>
                              <a:ext uri="{A12FA001-AC4F-418D-AE19-62706E023703}">
                                <ahyp:hlinkClr xmlns:ahyp="http://schemas.microsoft.com/office/drawing/2018/hyperlinkcolor" val="tx"/>
                              </a:ext>
                            </a:extLst>
                          </a:hlinkClick>
                        </a:rPr>
                        <a:t>香港中華煤氣</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1.21</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28640922"/>
                  </a:ext>
                </a:extLst>
              </a:tr>
              <a:tr h="142174">
                <a:tc>
                  <a:txBody>
                    <a:bodyPr/>
                    <a:lstStyle/>
                    <a:p>
                      <a:r>
                        <a:rPr lang="en-US" altLang="zh-HK" sz="800">
                          <a:effectLst/>
                        </a:rPr>
                        <a:t>00006</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15" tooltip="電能實業">
                            <a:extLst>
                              <a:ext uri="{A12FA001-AC4F-418D-AE19-62706E023703}">
                                <ahyp:hlinkClr xmlns:ahyp="http://schemas.microsoft.com/office/drawing/2018/hyperlinkcolor" val="tx"/>
                              </a:ext>
                            </a:extLst>
                          </a:hlinkClick>
                        </a:rPr>
                        <a:t>電能實業</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0.55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879556442"/>
                  </a:ext>
                </a:extLst>
              </a:tr>
              <a:tr h="142174">
                <a:tc>
                  <a:txBody>
                    <a:bodyPr/>
                    <a:lstStyle/>
                    <a:p>
                      <a:r>
                        <a:rPr lang="en-US" altLang="zh-HK" sz="800">
                          <a:effectLst/>
                        </a:rPr>
                        <a:t>01038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16" tooltip="長江基建">
                            <a:extLst>
                              <a:ext uri="{A12FA001-AC4F-418D-AE19-62706E023703}">
                                <ahyp:hlinkClr xmlns:ahyp="http://schemas.microsoft.com/office/drawing/2018/hyperlinkcolor" val="tx"/>
                              </a:ext>
                            </a:extLst>
                          </a:hlinkClick>
                        </a:rPr>
                        <a:t>長江基建</a:t>
                      </a:r>
                      <a:r>
                        <a:rPr lang="zh-HK" altLang="en-US" sz="800" dirty="0">
                          <a:solidFill>
                            <a:schemeClr val="tx1"/>
                          </a:solidFill>
                          <a:effectLst/>
                        </a:rPr>
                        <a:t>集團</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30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0.30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39786437"/>
                  </a:ext>
                </a:extLst>
              </a:tr>
              <a:tr h="142174">
                <a:tc gridSpan="3">
                  <a:txBody>
                    <a:bodyPr/>
                    <a:lstStyle/>
                    <a:p>
                      <a:pPr algn="r"/>
                      <a:r>
                        <a:rPr lang="zh-HK" altLang="en-US" sz="800" dirty="0">
                          <a:effectLst/>
                        </a:rPr>
                        <a:t>共</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zh-HK" altLang="en-US"/>
                    </a:p>
                  </a:txBody>
                  <a:tcPr/>
                </a:tc>
                <a:tc hMerge="1">
                  <a:txBody>
                    <a:bodyPr/>
                    <a:lstStyle/>
                    <a:p>
                      <a:endParaRPr lang="zh-HK" altLang="en-US"/>
                    </a:p>
                  </a:txBody>
                  <a:tcPr/>
                </a:tc>
                <a:tc>
                  <a:txBody>
                    <a:bodyPr/>
                    <a:lstStyle/>
                    <a:p>
                      <a:pPr algn="ctr"/>
                      <a:r>
                        <a:rPr lang="en-US" altLang="zh-HK" sz="800">
                          <a:effectLst/>
                        </a:rPr>
                        <a:t>3.50%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219185629"/>
                  </a:ext>
                </a:extLst>
              </a:tr>
              <a:tr h="142174">
                <a:tc>
                  <a:txBody>
                    <a:bodyPr/>
                    <a:lstStyle/>
                    <a:p>
                      <a:pPr algn="ctr"/>
                      <a:r>
                        <a:rPr lang="en-US" sz="800">
                          <a:effectLst/>
                        </a:rPr>
                        <a:t>HSP</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gridSpan="3">
                  <a:txBody>
                    <a:bodyPr/>
                    <a:lstStyle/>
                    <a:p>
                      <a:pPr algn="ctr"/>
                      <a:r>
                        <a:rPr lang="zh-HK" altLang="en-US" sz="800" dirty="0">
                          <a:effectLst/>
                        </a:rPr>
                        <a:t>地產分類</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1366646305"/>
                  </a:ext>
                </a:extLst>
              </a:tr>
              <a:tr h="142174">
                <a:tc>
                  <a:txBody>
                    <a:bodyPr/>
                    <a:lstStyle/>
                    <a:p>
                      <a:r>
                        <a:rPr lang="en-US" altLang="zh-HK" sz="800">
                          <a:effectLst/>
                        </a:rPr>
                        <a:t>00823</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17" tooltip="領展房地產投資信託基金">
                            <a:extLst>
                              <a:ext uri="{A12FA001-AC4F-418D-AE19-62706E023703}">
                                <ahyp:hlinkClr xmlns:ahyp="http://schemas.microsoft.com/office/drawing/2018/hyperlinkcolor" val="tx"/>
                              </a:ext>
                            </a:extLst>
                          </a:hlinkClick>
                        </a:rPr>
                        <a:t>領展房產基金</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100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1.35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957828197"/>
                  </a:ext>
                </a:extLst>
              </a:tr>
              <a:tr h="142174">
                <a:tc>
                  <a:txBody>
                    <a:bodyPr/>
                    <a:lstStyle/>
                    <a:p>
                      <a:r>
                        <a:rPr lang="en-US" altLang="zh-HK" sz="800">
                          <a:effectLst/>
                        </a:rPr>
                        <a:t>00016</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18" tooltip="新鴻基地產">
                            <a:extLst>
                              <a:ext uri="{A12FA001-AC4F-418D-AE19-62706E023703}">
                                <ahyp:hlinkClr xmlns:ahyp="http://schemas.microsoft.com/office/drawing/2018/hyperlinkcolor" val="tx"/>
                              </a:ext>
                            </a:extLst>
                          </a:hlinkClick>
                        </a:rPr>
                        <a:t>新鴻基地產</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40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1.18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43147973"/>
                  </a:ext>
                </a:extLst>
              </a:tr>
              <a:tr h="142174">
                <a:tc>
                  <a:txBody>
                    <a:bodyPr/>
                    <a:lstStyle/>
                    <a:p>
                      <a:r>
                        <a:rPr lang="en-US" altLang="zh-HK" sz="800">
                          <a:effectLst/>
                        </a:rPr>
                        <a:t>01109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19" tooltip="華潤置地">
                            <a:extLst>
                              <a:ext uri="{A12FA001-AC4F-418D-AE19-62706E023703}">
                                <ahyp:hlinkClr xmlns:ahyp="http://schemas.microsoft.com/office/drawing/2018/hyperlinkcolor" val="tx"/>
                              </a:ext>
                            </a:extLst>
                          </a:hlinkClick>
                        </a:rPr>
                        <a:t>華潤置地</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45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1.17</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848886428"/>
                  </a:ext>
                </a:extLst>
              </a:tr>
              <a:tr h="142174">
                <a:tc>
                  <a:txBody>
                    <a:bodyPr/>
                    <a:lstStyle/>
                    <a:p>
                      <a:r>
                        <a:rPr lang="en-US" altLang="zh-HK" sz="800">
                          <a:effectLst/>
                        </a:rPr>
                        <a:t>01113</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20" tooltip="長實集團">
                            <a:extLst>
                              <a:ext uri="{A12FA001-AC4F-418D-AE19-62706E023703}">
                                <ahyp:hlinkClr xmlns:ahyp="http://schemas.microsoft.com/office/drawing/2018/hyperlinkcolor" val="tx"/>
                              </a:ext>
                            </a:extLst>
                          </a:hlinkClick>
                        </a:rPr>
                        <a:t>長實集團</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70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1.04</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45797317"/>
                  </a:ext>
                </a:extLst>
              </a:tr>
              <a:tr h="142174">
                <a:tc>
                  <a:txBody>
                    <a:bodyPr/>
                    <a:lstStyle/>
                    <a:p>
                      <a:r>
                        <a:rPr lang="en-US" altLang="zh-HK" sz="800">
                          <a:effectLst/>
                        </a:rPr>
                        <a:t>02007</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21" tooltip="碧桂園">
                            <a:extLst>
                              <a:ext uri="{A12FA001-AC4F-418D-AE19-62706E023703}">
                                <ahyp:hlinkClr xmlns:ahyp="http://schemas.microsoft.com/office/drawing/2018/hyperlinkcolor" val="tx"/>
                              </a:ext>
                            </a:extLst>
                          </a:hlinkClick>
                        </a:rPr>
                        <a:t>碧桂園</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35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0.82</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30123671"/>
                  </a:ext>
                </a:extLst>
              </a:tr>
              <a:tr h="142174">
                <a:tc>
                  <a:txBody>
                    <a:bodyPr/>
                    <a:lstStyle/>
                    <a:p>
                      <a:r>
                        <a:rPr lang="en-US" altLang="zh-HK" sz="800">
                          <a:effectLst/>
                        </a:rPr>
                        <a:t>00688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22" tooltip="中國海外發展">
                            <a:extLst>
                              <a:ext uri="{A12FA001-AC4F-418D-AE19-62706E023703}">
                                <ahyp:hlinkClr xmlns:ahyp="http://schemas.microsoft.com/office/drawing/2018/hyperlinkcolor" val="tx"/>
                              </a:ext>
                            </a:extLst>
                          </a:hlinkClick>
                        </a:rPr>
                        <a:t>中國海外發展</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35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0.79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49986208"/>
                  </a:ext>
                </a:extLst>
              </a:tr>
              <a:tr h="142174">
                <a:tc>
                  <a:txBody>
                    <a:bodyPr/>
                    <a:lstStyle/>
                    <a:p>
                      <a:r>
                        <a:rPr lang="en-US" altLang="zh-HK" sz="800">
                          <a:effectLst/>
                        </a:rPr>
                        <a:t>01997</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23" tooltip="九龍倉置業">
                            <a:extLst>
                              <a:ext uri="{A12FA001-AC4F-418D-AE19-62706E023703}">
                                <ahyp:hlinkClr xmlns:ahyp="http://schemas.microsoft.com/office/drawing/2018/hyperlinkcolor" val="tx"/>
                              </a:ext>
                            </a:extLst>
                          </a:hlinkClick>
                        </a:rPr>
                        <a:t>九龍倉置業</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55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0.60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996092177"/>
                  </a:ext>
                </a:extLst>
              </a:tr>
              <a:tr h="142174">
                <a:tc>
                  <a:txBody>
                    <a:bodyPr/>
                    <a:lstStyle/>
                    <a:p>
                      <a:r>
                        <a:rPr lang="en-US" altLang="zh-HK" sz="800">
                          <a:effectLst/>
                        </a:rPr>
                        <a:t>00017</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24" tooltip="新世界發展">
                            <a:extLst>
                              <a:ext uri="{A12FA001-AC4F-418D-AE19-62706E023703}">
                                <ahyp:hlinkClr xmlns:ahyp="http://schemas.microsoft.com/office/drawing/2018/hyperlinkcolor" val="tx"/>
                              </a:ext>
                            </a:extLst>
                          </a:hlinkClick>
                        </a:rPr>
                        <a:t>新世界發展</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0.59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81206266"/>
                  </a:ext>
                </a:extLst>
              </a:tr>
              <a:tr h="142174">
                <a:tc>
                  <a:txBody>
                    <a:bodyPr/>
                    <a:lstStyle/>
                    <a:p>
                      <a:r>
                        <a:rPr lang="en-US" altLang="zh-HK" sz="800">
                          <a:effectLst/>
                        </a:rPr>
                        <a:t>00012</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25" tooltip="恒基地產">
                            <a:extLst>
                              <a:ext uri="{A12FA001-AC4F-418D-AE19-62706E023703}">
                                <ahyp:hlinkClr xmlns:ahyp="http://schemas.microsoft.com/office/drawing/2018/hyperlinkcolor" val="tx"/>
                              </a:ext>
                            </a:extLst>
                          </a:hlinkClick>
                        </a:rPr>
                        <a:t>恒基地產</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30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0.43</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114872688"/>
                  </a:ext>
                </a:extLst>
              </a:tr>
              <a:tr h="142174">
                <a:tc>
                  <a:txBody>
                    <a:bodyPr/>
                    <a:lstStyle/>
                    <a:p>
                      <a:r>
                        <a:rPr lang="en-US" altLang="zh-HK" sz="800">
                          <a:effectLst/>
                        </a:rPr>
                        <a:t>00101</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26" tooltip="恒隆地產">
                            <a:extLst>
                              <a:ext uri="{A12FA001-AC4F-418D-AE19-62706E023703}">
                                <ahyp:hlinkClr xmlns:ahyp="http://schemas.microsoft.com/office/drawing/2018/hyperlinkcolor" val="tx"/>
                              </a:ext>
                            </a:extLst>
                          </a:hlinkClick>
                        </a:rPr>
                        <a:t>恒隆地產</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45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0.40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17063323"/>
                  </a:ext>
                </a:extLst>
              </a:tr>
              <a:tr h="142174">
                <a:tc gridSpan="3">
                  <a:txBody>
                    <a:bodyPr/>
                    <a:lstStyle/>
                    <a:p>
                      <a:pPr algn="r"/>
                      <a:r>
                        <a:rPr lang="zh-HK" altLang="en-US" sz="800">
                          <a:effectLst/>
                        </a:rPr>
                        <a:t>共</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zh-HK" altLang="en-US"/>
                    </a:p>
                  </a:txBody>
                  <a:tcPr/>
                </a:tc>
                <a:tc hMerge="1">
                  <a:txBody>
                    <a:bodyPr/>
                    <a:lstStyle/>
                    <a:p>
                      <a:endParaRPr lang="zh-HK" altLang="en-US"/>
                    </a:p>
                  </a:txBody>
                  <a:tcPr/>
                </a:tc>
                <a:tc>
                  <a:txBody>
                    <a:bodyPr/>
                    <a:lstStyle/>
                    <a:p>
                      <a:pPr algn="ctr"/>
                      <a:r>
                        <a:rPr lang="en-US" altLang="zh-HK" sz="800" dirty="0">
                          <a:effectLst/>
                        </a:rPr>
                        <a:t>8.37%</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520529488"/>
                  </a:ext>
                </a:extLst>
              </a:tr>
            </a:tbl>
          </a:graphicData>
        </a:graphic>
      </p:graphicFrame>
      <p:graphicFrame>
        <p:nvGraphicFramePr>
          <p:cNvPr id="26" name="表格 25">
            <a:extLst>
              <a:ext uri="{FF2B5EF4-FFF2-40B4-BE49-F238E27FC236}">
                <a16:creationId xmlns:a16="http://schemas.microsoft.com/office/drawing/2014/main" id="{C044C839-D18F-F741-B9F5-24E100CF60B1}"/>
              </a:ext>
            </a:extLst>
          </p:cNvPr>
          <p:cNvGraphicFramePr>
            <a:graphicFrameLocks noGrp="1"/>
          </p:cNvGraphicFramePr>
          <p:nvPr>
            <p:extLst>
              <p:ext uri="{D42A27DB-BD31-4B8C-83A1-F6EECF244321}">
                <p14:modId xmlns:p14="http://schemas.microsoft.com/office/powerpoint/2010/main" val="1489941377"/>
              </p:ext>
            </p:extLst>
          </p:nvPr>
        </p:nvGraphicFramePr>
        <p:xfrm>
          <a:off x="4232083" y="1979294"/>
          <a:ext cx="3735980" cy="4552557"/>
        </p:xfrm>
        <a:graphic>
          <a:graphicData uri="http://schemas.openxmlformats.org/drawingml/2006/table">
            <a:tbl>
              <a:tblPr/>
              <a:tblGrid>
                <a:gridCol w="933995">
                  <a:extLst>
                    <a:ext uri="{9D8B030D-6E8A-4147-A177-3AD203B41FA5}">
                      <a16:colId xmlns:a16="http://schemas.microsoft.com/office/drawing/2014/main" val="1144407843"/>
                    </a:ext>
                  </a:extLst>
                </a:gridCol>
                <a:gridCol w="933995">
                  <a:extLst>
                    <a:ext uri="{9D8B030D-6E8A-4147-A177-3AD203B41FA5}">
                      <a16:colId xmlns:a16="http://schemas.microsoft.com/office/drawing/2014/main" val="2898103308"/>
                    </a:ext>
                  </a:extLst>
                </a:gridCol>
                <a:gridCol w="933995">
                  <a:extLst>
                    <a:ext uri="{9D8B030D-6E8A-4147-A177-3AD203B41FA5}">
                      <a16:colId xmlns:a16="http://schemas.microsoft.com/office/drawing/2014/main" val="1534660790"/>
                    </a:ext>
                  </a:extLst>
                </a:gridCol>
                <a:gridCol w="933995">
                  <a:extLst>
                    <a:ext uri="{9D8B030D-6E8A-4147-A177-3AD203B41FA5}">
                      <a16:colId xmlns:a16="http://schemas.microsoft.com/office/drawing/2014/main" val="87320430"/>
                    </a:ext>
                  </a:extLst>
                </a:gridCol>
              </a:tblGrid>
              <a:tr h="147981">
                <a:tc>
                  <a:txBody>
                    <a:bodyPr/>
                    <a:lstStyle/>
                    <a:p>
                      <a:pPr algn="ctr"/>
                      <a:r>
                        <a:rPr lang="en-US" sz="800" dirty="0">
                          <a:effectLst/>
                        </a:rPr>
                        <a:t>HSC</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gridSpan="3">
                  <a:txBody>
                    <a:bodyPr/>
                    <a:lstStyle/>
                    <a:p>
                      <a:pPr algn="ctr"/>
                      <a:r>
                        <a:rPr lang="zh-HK" altLang="en-US" sz="800">
                          <a:effectLst/>
                        </a:rPr>
                        <a:t>工商業分類</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1299434247"/>
                  </a:ext>
                </a:extLst>
              </a:tr>
              <a:tr h="147981">
                <a:tc>
                  <a:txBody>
                    <a:bodyPr/>
                    <a:lstStyle/>
                    <a:p>
                      <a:r>
                        <a:rPr lang="en-US" altLang="zh-HK" sz="800">
                          <a:effectLst/>
                        </a:rPr>
                        <a:t>00700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27" tooltip="騰訊控股">
                            <a:extLst>
                              <a:ext uri="{A12FA001-AC4F-418D-AE19-62706E023703}">
                                <ahyp:hlinkClr xmlns:ahyp="http://schemas.microsoft.com/office/drawing/2018/hyperlinkcolor" val="tx"/>
                              </a:ext>
                            </a:extLst>
                          </a:hlinkClick>
                        </a:rPr>
                        <a:t>騰訊控股</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10.00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688229296"/>
                  </a:ext>
                </a:extLst>
              </a:tr>
              <a:tr h="147981">
                <a:tc>
                  <a:txBody>
                    <a:bodyPr/>
                    <a:lstStyle/>
                    <a:p>
                      <a:r>
                        <a:rPr lang="en-US" altLang="zh-HK" sz="800" dirty="0">
                          <a:effectLst/>
                        </a:rPr>
                        <a:t>09988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28" tooltip="阿里巴巴集團">
                            <a:extLst>
                              <a:ext uri="{A12FA001-AC4F-418D-AE19-62706E023703}">
                                <ahyp:hlinkClr xmlns:ahyp="http://schemas.microsoft.com/office/drawing/2018/hyperlinkcolor" val="tx"/>
                              </a:ext>
                            </a:extLst>
                          </a:hlinkClick>
                        </a:rPr>
                        <a:t>阿里巴巴</a:t>
                      </a:r>
                      <a:r>
                        <a:rPr lang="en-US" altLang="zh-HK" sz="800" dirty="0">
                          <a:solidFill>
                            <a:schemeClr val="tx1"/>
                          </a:solidFill>
                          <a:effectLst/>
                        </a:rPr>
                        <a:t>(</a:t>
                      </a:r>
                      <a:r>
                        <a:rPr lang="en-US" sz="800" dirty="0">
                          <a:solidFill>
                            <a:schemeClr val="tx1"/>
                          </a:solidFill>
                          <a:effectLst/>
                        </a:rPr>
                        <a:t>SW)</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5.00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27810605"/>
                  </a:ext>
                </a:extLst>
              </a:tr>
              <a:tr h="147981">
                <a:tc>
                  <a:txBody>
                    <a:bodyPr/>
                    <a:lstStyle/>
                    <a:p>
                      <a:r>
                        <a:rPr lang="en-US" altLang="zh-HK" sz="800" dirty="0">
                          <a:effectLst/>
                        </a:rPr>
                        <a:t>03690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a:solidFill>
                            <a:schemeClr val="tx1"/>
                          </a:solidFill>
                          <a:effectLst/>
                          <a:hlinkClick r:id="rId29" tooltip="美團">
                            <a:extLst>
                              <a:ext uri="{A12FA001-AC4F-418D-AE19-62706E023703}">
                                <ahyp:hlinkClr xmlns:ahyp="http://schemas.microsoft.com/office/drawing/2018/hyperlinkcolor" val="tx"/>
                              </a:ext>
                            </a:extLst>
                          </a:hlinkClick>
                        </a:rPr>
                        <a:t>美團</a:t>
                      </a:r>
                      <a:r>
                        <a:rPr lang="zh-HK" altLang="en-US" sz="800">
                          <a:solidFill>
                            <a:schemeClr val="tx1"/>
                          </a:solidFill>
                          <a:effectLst/>
                        </a:rPr>
                        <a:t>點評</a:t>
                      </a:r>
                      <a:r>
                        <a:rPr lang="en-US" altLang="zh-HK" sz="800">
                          <a:solidFill>
                            <a:schemeClr val="tx1"/>
                          </a:solidFill>
                          <a:effectLst/>
                        </a:rPr>
                        <a:t>(</a:t>
                      </a:r>
                      <a:r>
                        <a:rPr lang="en-US" sz="800">
                          <a:solidFill>
                            <a:schemeClr val="tx1"/>
                          </a:solidFill>
                          <a:effectLst/>
                        </a:rPr>
                        <a:t>W)</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5.00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07305663"/>
                  </a:ext>
                </a:extLst>
              </a:tr>
              <a:tr h="147981">
                <a:tc>
                  <a:txBody>
                    <a:bodyPr/>
                    <a:lstStyle/>
                    <a:p>
                      <a:r>
                        <a:rPr lang="en-US" altLang="zh-HK" sz="800" dirty="0">
                          <a:effectLst/>
                        </a:rPr>
                        <a:t>01810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30" tooltip="小米集團">
                            <a:extLst>
                              <a:ext uri="{A12FA001-AC4F-418D-AE19-62706E023703}">
                                <ahyp:hlinkClr xmlns:ahyp="http://schemas.microsoft.com/office/drawing/2018/hyperlinkcolor" val="tx"/>
                              </a:ext>
                            </a:extLst>
                          </a:hlinkClick>
                        </a:rPr>
                        <a:t>小米集團</a:t>
                      </a:r>
                      <a:r>
                        <a:rPr lang="en-US" altLang="zh-HK" sz="800" dirty="0">
                          <a:solidFill>
                            <a:schemeClr val="tx1"/>
                          </a:solidFill>
                          <a:effectLst/>
                        </a:rPr>
                        <a:t>(</a:t>
                      </a:r>
                      <a:r>
                        <a:rPr lang="en-US" sz="800" dirty="0">
                          <a:solidFill>
                            <a:schemeClr val="tx1"/>
                          </a:solidFill>
                          <a:effectLst/>
                        </a:rPr>
                        <a:t>W)</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3.32</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251909321"/>
                  </a:ext>
                </a:extLst>
              </a:tr>
              <a:tr h="147981">
                <a:tc>
                  <a:txBody>
                    <a:bodyPr/>
                    <a:lstStyle/>
                    <a:p>
                      <a:r>
                        <a:rPr lang="en-US" altLang="zh-HK" sz="800" dirty="0">
                          <a:effectLst/>
                        </a:rPr>
                        <a:t>00941</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31" tooltip="中國移動">
                            <a:extLst>
                              <a:ext uri="{A12FA001-AC4F-418D-AE19-62706E023703}">
                                <ahyp:hlinkClr xmlns:ahyp="http://schemas.microsoft.com/office/drawing/2018/hyperlinkcolor" val="tx"/>
                              </a:ext>
                            </a:extLst>
                          </a:hlinkClick>
                        </a:rPr>
                        <a:t>中國移動</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30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3.13</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593002592"/>
                  </a:ext>
                </a:extLst>
              </a:tr>
              <a:tr h="147981">
                <a:tc>
                  <a:txBody>
                    <a:bodyPr/>
                    <a:lstStyle/>
                    <a:p>
                      <a:r>
                        <a:rPr lang="en-US" altLang="zh-HK" sz="800">
                          <a:effectLst/>
                        </a:rPr>
                        <a:t>02269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32" tooltip="藥明生物">
                            <a:extLst>
                              <a:ext uri="{A12FA001-AC4F-418D-AE19-62706E023703}">
                                <ahyp:hlinkClr xmlns:ahyp="http://schemas.microsoft.com/office/drawing/2018/hyperlinkcolor" val="tx"/>
                              </a:ext>
                            </a:extLst>
                          </a:hlinkClick>
                        </a:rPr>
                        <a:t>藥明生物</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80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2.20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38888913"/>
                  </a:ext>
                </a:extLst>
              </a:tr>
              <a:tr h="147981">
                <a:tc>
                  <a:txBody>
                    <a:bodyPr/>
                    <a:lstStyle/>
                    <a:p>
                      <a:r>
                        <a:rPr lang="en-US" altLang="zh-HK" sz="800">
                          <a:effectLst/>
                        </a:rPr>
                        <a:t>00883</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33" tooltip="中國海洋石油">
                            <a:extLst>
                              <a:ext uri="{A12FA001-AC4F-418D-AE19-62706E023703}">
                                <ahyp:hlinkClr xmlns:ahyp="http://schemas.microsoft.com/office/drawing/2018/hyperlinkcolor" val="tx"/>
                              </a:ext>
                            </a:extLst>
                          </a:hlinkClick>
                        </a:rPr>
                        <a:t>中國海洋石油</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40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1.49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15935995"/>
                  </a:ext>
                </a:extLst>
              </a:tr>
              <a:tr h="147981">
                <a:tc>
                  <a:txBody>
                    <a:bodyPr/>
                    <a:lstStyle/>
                    <a:p>
                      <a:r>
                        <a:rPr lang="en-US" altLang="zh-HK" sz="800">
                          <a:effectLst/>
                        </a:rPr>
                        <a:t>00669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34" tooltip="創科實業">
                            <a:extLst>
                              <a:ext uri="{A12FA001-AC4F-418D-AE19-62706E023703}">
                                <ahyp:hlinkClr xmlns:ahyp="http://schemas.microsoft.com/office/drawing/2018/hyperlinkcolor" val="tx"/>
                              </a:ext>
                            </a:extLst>
                          </a:hlinkClick>
                        </a:rPr>
                        <a:t>創科實業</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85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1.43</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92142313"/>
                  </a:ext>
                </a:extLst>
              </a:tr>
              <a:tr h="147981">
                <a:tc>
                  <a:txBody>
                    <a:bodyPr/>
                    <a:lstStyle/>
                    <a:p>
                      <a:r>
                        <a:rPr lang="en-US" altLang="zh-HK" sz="800">
                          <a:effectLst/>
                        </a:rPr>
                        <a:t>00001</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35" tooltip="長江和記實業">
                            <a:extLst>
                              <a:ext uri="{A12FA001-AC4F-418D-AE19-62706E023703}">
                                <ahyp:hlinkClr xmlns:ahyp="http://schemas.microsoft.com/office/drawing/2018/hyperlinkcolor" val="tx"/>
                              </a:ext>
                            </a:extLst>
                          </a:hlinkClick>
                        </a:rPr>
                        <a:t>長和</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70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1.39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92296995"/>
                  </a:ext>
                </a:extLst>
              </a:tr>
              <a:tr h="147981">
                <a:tc>
                  <a:txBody>
                    <a:bodyPr/>
                    <a:lstStyle/>
                    <a:p>
                      <a:r>
                        <a:rPr lang="en-US" altLang="zh-HK" sz="800">
                          <a:effectLst/>
                        </a:rPr>
                        <a:t>00027</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36" tooltip="銀河娛樂">
                            <a:extLst>
                              <a:ext uri="{A12FA001-AC4F-418D-AE19-62706E023703}">
                                <ahyp:hlinkClr xmlns:ahyp="http://schemas.microsoft.com/office/drawing/2018/hyperlinkcolor" val="tx"/>
                              </a:ext>
                            </a:extLst>
                          </a:hlinkClick>
                        </a:rPr>
                        <a:t>銀河娛樂</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50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1.22</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55088477"/>
                  </a:ext>
                </a:extLst>
              </a:tr>
              <a:tr h="147981">
                <a:tc>
                  <a:txBody>
                    <a:bodyPr/>
                    <a:lstStyle/>
                    <a:p>
                      <a:r>
                        <a:rPr lang="en-US" altLang="zh-HK" sz="800">
                          <a:effectLst/>
                        </a:rPr>
                        <a:t>00175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37" tooltip="吉利汽車">
                            <a:extLst>
                              <a:ext uri="{A12FA001-AC4F-418D-AE19-62706E023703}">
                                <ahyp:hlinkClr xmlns:ahyp="http://schemas.microsoft.com/office/drawing/2018/hyperlinkcolor" val="tx"/>
                              </a:ext>
                            </a:extLst>
                          </a:hlinkClick>
                        </a:rPr>
                        <a:t>吉利汽車</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1.07</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955685207"/>
                  </a:ext>
                </a:extLst>
              </a:tr>
              <a:tr h="147981">
                <a:tc>
                  <a:txBody>
                    <a:bodyPr/>
                    <a:lstStyle/>
                    <a:p>
                      <a:r>
                        <a:rPr lang="en-US" altLang="zh-HK" sz="800">
                          <a:effectLst/>
                        </a:rPr>
                        <a:t>02319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38" tooltip="蒙牛乳業">
                            <a:extLst>
                              <a:ext uri="{A12FA001-AC4F-418D-AE19-62706E023703}">
                                <ahyp:hlinkClr xmlns:ahyp="http://schemas.microsoft.com/office/drawing/2018/hyperlinkcolor" val="tx"/>
                              </a:ext>
                            </a:extLst>
                          </a:hlinkClick>
                        </a:rPr>
                        <a:t>蒙牛乳業</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dirty="0">
                          <a:effectLst/>
                        </a:rPr>
                        <a:t>70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1.05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424678424"/>
                  </a:ext>
                </a:extLst>
              </a:tr>
              <a:tr h="147981">
                <a:tc>
                  <a:txBody>
                    <a:bodyPr/>
                    <a:lstStyle/>
                    <a:p>
                      <a:r>
                        <a:rPr lang="en-US" altLang="zh-HK" sz="800" dirty="0">
                          <a:effectLst/>
                        </a:rPr>
                        <a:t>02313</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39" tooltip="申洲國際">
                            <a:extLst>
                              <a:ext uri="{A12FA001-AC4F-418D-AE19-62706E023703}">
                                <ahyp:hlinkClr xmlns:ahyp="http://schemas.microsoft.com/office/drawing/2018/hyperlinkcolor" val="tx"/>
                              </a:ext>
                            </a:extLst>
                          </a:hlinkClick>
                        </a:rPr>
                        <a:t>申洲國際</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55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1.04</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21577488"/>
                  </a:ext>
                </a:extLst>
              </a:tr>
              <a:tr h="147981">
                <a:tc>
                  <a:txBody>
                    <a:bodyPr/>
                    <a:lstStyle/>
                    <a:p>
                      <a:r>
                        <a:rPr lang="en-US" altLang="zh-HK" sz="800">
                          <a:effectLst/>
                        </a:rPr>
                        <a:t>02020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40" tooltip="安踏體育">
                            <a:extLst>
                              <a:ext uri="{A12FA001-AC4F-418D-AE19-62706E023703}">
                                <ahyp:hlinkClr xmlns:ahyp="http://schemas.microsoft.com/office/drawing/2018/hyperlinkcolor" val="tx"/>
                              </a:ext>
                            </a:extLst>
                          </a:hlinkClick>
                        </a:rPr>
                        <a:t>安踏體育</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40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0.99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37643853"/>
                  </a:ext>
                </a:extLst>
              </a:tr>
              <a:tr h="147981">
                <a:tc>
                  <a:txBody>
                    <a:bodyPr/>
                    <a:lstStyle/>
                    <a:p>
                      <a:r>
                        <a:rPr lang="en-US" altLang="zh-HK" sz="800" dirty="0">
                          <a:effectLst/>
                        </a:rPr>
                        <a:t>02382</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41" tooltip="舜宇光學科技">
                            <a:extLst>
                              <a:ext uri="{A12FA001-AC4F-418D-AE19-62706E023703}">
                                <ahyp:hlinkClr xmlns:ahyp="http://schemas.microsoft.com/office/drawing/2018/hyperlinkcolor" val="tx"/>
                              </a:ext>
                            </a:extLst>
                          </a:hlinkClick>
                        </a:rPr>
                        <a:t>舜宇光學科技</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0.98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698531116"/>
                  </a:ext>
                </a:extLst>
              </a:tr>
              <a:tr h="147981">
                <a:tc>
                  <a:txBody>
                    <a:bodyPr/>
                    <a:lstStyle/>
                    <a:p>
                      <a:r>
                        <a:rPr lang="en-US" altLang="zh-HK" sz="800" dirty="0">
                          <a:effectLst/>
                        </a:rPr>
                        <a:t>01928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42" tooltip="金沙中國">
                            <a:extLst>
                              <a:ext uri="{A12FA001-AC4F-418D-AE19-62706E023703}">
                                <ahyp:hlinkClr xmlns:ahyp="http://schemas.microsoft.com/office/drawing/2018/hyperlinkcolor" val="tx"/>
                              </a:ext>
                            </a:extLst>
                          </a:hlinkClick>
                        </a:rPr>
                        <a:t>金沙中國</a:t>
                      </a:r>
                      <a:r>
                        <a:rPr lang="zh-HK" altLang="en-US" sz="800" dirty="0">
                          <a:solidFill>
                            <a:schemeClr val="tx1"/>
                          </a:solidFill>
                          <a:effectLst/>
                        </a:rPr>
                        <a:t>有限公司</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35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0.89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619110549"/>
                  </a:ext>
                </a:extLst>
              </a:tr>
              <a:tr h="147981">
                <a:tc>
                  <a:txBody>
                    <a:bodyPr/>
                    <a:lstStyle/>
                    <a:p>
                      <a:r>
                        <a:rPr lang="en-US" altLang="zh-HK" sz="800">
                          <a:effectLst/>
                        </a:rPr>
                        <a:t>01177</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43" tooltip="中國生物製藥">
                            <a:extLst>
                              <a:ext uri="{A12FA001-AC4F-418D-AE19-62706E023703}">
                                <ahyp:hlinkClr xmlns:ahyp="http://schemas.microsoft.com/office/drawing/2018/hyperlinkcolor" val="tx"/>
                              </a:ext>
                            </a:extLst>
                          </a:hlinkClick>
                        </a:rPr>
                        <a:t>中國生物製藥</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0.85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188231582"/>
                  </a:ext>
                </a:extLst>
              </a:tr>
              <a:tr h="255392">
                <a:tc>
                  <a:txBody>
                    <a:bodyPr/>
                    <a:lstStyle/>
                    <a:p>
                      <a:r>
                        <a:rPr lang="en-US" altLang="zh-HK" sz="800">
                          <a:effectLst/>
                        </a:rPr>
                        <a:t>00386</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44" tooltip="中國石油化工">
                            <a:extLst>
                              <a:ext uri="{A12FA001-AC4F-418D-AE19-62706E023703}">
                                <ahyp:hlinkClr xmlns:ahyp="http://schemas.microsoft.com/office/drawing/2018/hyperlinkcolor" val="tx"/>
                              </a:ext>
                            </a:extLst>
                          </a:hlinkClick>
                        </a:rPr>
                        <a:t>中國石油化工</a:t>
                      </a:r>
                      <a:r>
                        <a:rPr lang="zh-HK" altLang="en-US" sz="800" dirty="0">
                          <a:solidFill>
                            <a:schemeClr val="tx1"/>
                          </a:solidFill>
                          <a:effectLst/>
                        </a:rPr>
                        <a:t>股份（</a:t>
                      </a:r>
                      <a:r>
                        <a:rPr lang="en-US" sz="800" dirty="0">
                          <a:solidFill>
                            <a:schemeClr val="tx1"/>
                          </a:solidFill>
                          <a:effectLst/>
                        </a:rPr>
                        <a:t>H）</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95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0.84</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801073329"/>
                  </a:ext>
                </a:extLst>
              </a:tr>
              <a:tr h="147981">
                <a:tc>
                  <a:txBody>
                    <a:bodyPr/>
                    <a:lstStyle/>
                    <a:p>
                      <a:r>
                        <a:rPr lang="en-US" altLang="zh-HK" sz="800">
                          <a:effectLst/>
                        </a:rPr>
                        <a:t>01093</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45" tooltip="石藥集團">
                            <a:extLst>
                              <a:ext uri="{A12FA001-AC4F-418D-AE19-62706E023703}">
                                <ahyp:hlinkClr xmlns:ahyp="http://schemas.microsoft.com/office/drawing/2018/hyperlinkcolor" val="tx"/>
                              </a:ext>
                            </a:extLst>
                          </a:hlinkClick>
                        </a:rPr>
                        <a:t>石藥集團</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75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0.69</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92174382"/>
                  </a:ext>
                </a:extLst>
              </a:tr>
              <a:tr h="147981">
                <a:tc>
                  <a:txBody>
                    <a:bodyPr/>
                    <a:lstStyle/>
                    <a:p>
                      <a:r>
                        <a:rPr lang="en-US" altLang="zh-HK" sz="800">
                          <a:effectLst/>
                        </a:rPr>
                        <a:t>00066</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46" tooltip="港鐵公司">
                            <a:extLst>
                              <a:ext uri="{A12FA001-AC4F-418D-AE19-62706E023703}">
                                <ahyp:hlinkClr xmlns:ahyp="http://schemas.microsoft.com/office/drawing/2018/hyperlinkcolor" val="tx"/>
                              </a:ext>
                            </a:extLst>
                          </a:hlinkClick>
                        </a:rPr>
                        <a:t>港鐵公司</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25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0.61</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79865524"/>
                  </a:ext>
                </a:extLst>
              </a:tr>
              <a:tr h="147981">
                <a:tc>
                  <a:txBody>
                    <a:bodyPr/>
                    <a:lstStyle/>
                    <a:p>
                      <a:r>
                        <a:rPr lang="en-US" altLang="zh-HK" sz="800">
                          <a:effectLst/>
                        </a:rPr>
                        <a:t>00288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47" tooltip="萬洲國際">
                            <a:extLst>
                              <a:ext uri="{A12FA001-AC4F-418D-AE19-62706E023703}">
                                <ahyp:hlinkClr xmlns:ahyp="http://schemas.microsoft.com/office/drawing/2018/hyperlinkcolor" val="tx"/>
                              </a:ext>
                            </a:extLst>
                          </a:hlinkClick>
                        </a:rPr>
                        <a:t>萬洲國際</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55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0.51</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15197775"/>
                  </a:ext>
                </a:extLst>
              </a:tr>
              <a:tr h="147981">
                <a:tc>
                  <a:txBody>
                    <a:bodyPr/>
                    <a:lstStyle/>
                    <a:p>
                      <a:r>
                        <a:rPr lang="en-US" altLang="zh-HK" sz="800">
                          <a:effectLst/>
                        </a:rPr>
                        <a:t>00857</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48" tooltip="中國石油">
                            <a:extLst>
                              <a:ext uri="{A12FA001-AC4F-418D-AE19-62706E023703}">
                                <ahyp:hlinkClr xmlns:ahyp="http://schemas.microsoft.com/office/drawing/2018/hyperlinkcolor" val="tx"/>
                              </a:ext>
                            </a:extLst>
                          </a:hlinkClick>
                        </a:rPr>
                        <a:t>中國石油</a:t>
                      </a:r>
                      <a:r>
                        <a:rPr lang="zh-HK" altLang="en-US" sz="800" dirty="0">
                          <a:solidFill>
                            <a:schemeClr val="tx1"/>
                          </a:solidFill>
                          <a:effectLst/>
                        </a:rPr>
                        <a:t>股份（</a:t>
                      </a:r>
                      <a:r>
                        <a:rPr lang="en-US" sz="800" dirty="0">
                          <a:solidFill>
                            <a:schemeClr val="tx1"/>
                          </a:solidFill>
                          <a:effectLst/>
                        </a:rPr>
                        <a:t>H）</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dirty="0">
                          <a:effectLst/>
                        </a:rPr>
                        <a:t>100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0.50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90294460"/>
                  </a:ext>
                </a:extLst>
              </a:tr>
              <a:tr h="147981">
                <a:tc>
                  <a:txBody>
                    <a:bodyPr/>
                    <a:lstStyle/>
                    <a:p>
                      <a:r>
                        <a:rPr lang="en-US" altLang="zh-HK" sz="800">
                          <a:effectLst/>
                        </a:rPr>
                        <a:t>01876</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49" tooltip="百威亞太">
                            <a:extLst>
                              <a:ext uri="{A12FA001-AC4F-418D-AE19-62706E023703}">
                                <ahyp:hlinkClr xmlns:ahyp="http://schemas.microsoft.com/office/drawing/2018/hyperlinkcolor" val="tx"/>
                              </a:ext>
                            </a:extLst>
                          </a:hlinkClick>
                        </a:rPr>
                        <a:t>百威亞太</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dirty="0">
                          <a:effectLst/>
                        </a:rPr>
                        <a:t>15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0.46</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18801834"/>
                  </a:ext>
                </a:extLst>
              </a:tr>
              <a:tr h="147981">
                <a:tc>
                  <a:txBody>
                    <a:bodyPr/>
                    <a:lstStyle/>
                    <a:p>
                      <a:r>
                        <a:rPr lang="en-US" altLang="zh-HK" sz="800" dirty="0">
                          <a:effectLst/>
                        </a:rPr>
                        <a:t>00267</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50" tooltip="中信股份">
                            <a:extLst>
                              <a:ext uri="{A12FA001-AC4F-418D-AE19-62706E023703}">
                                <ahyp:hlinkClr xmlns:ahyp="http://schemas.microsoft.com/office/drawing/2018/hyperlinkcolor" val="tx"/>
                              </a:ext>
                            </a:extLst>
                          </a:hlinkClick>
                        </a:rPr>
                        <a:t>中信股份</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25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0.45</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544767106"/>
                  </a:ext>
                </a:extLst>
              </a:tr>
              <a:tr h="147981">
                <a:tc>
                  <a:txBody>
                    <a:bodyPr/>
                    <a:lstStyle/>
                    <a:p>
                      <a:r>
                        <a:rPr lang="en-US" altLang="zh-HK" sz="800">
                          <a:effectLst/>
                        </a:rPr>
                        <a:t>01044</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51" tooltip="恆安國際">
                            <a:extLst>
                              <a:ext uri="{A12FA001-AC4F-418D-AE19-62706E023703}">
                                <ahyp:hlinkClr xmlns:ahyp="http://schemas.microsoft.com/office/drawing/2018/hyperlinkcolor" val="tx"/>
                              </a:ext>
                            </a:extLst>
                          </a:hlinkClick>
                        </a:rPr>
                        <a:t>恆安國際</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60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0.38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48412021"/>
                  </a:ext>
                </a:extLst>
              </a:tr>
              <a:tr h="147981">
                <a:tc>
                  <a:txBody>
                    <a:bodyPr/>
                    <a:lstStyle/>
                    <a:p>
                      <a:r>
                        <a:rPr lang="en-US" altLang="zh-HK" sz="800" dirty="0">
                          <a:effectLst/>
                        </a:rPr>
                        <a:t>00762</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52" tooltip="中國聯通">
                            <a:extLst>
                              <a:ext uri="{A12FA001-AC4F-418D-AE19-62706E023703}">
                                <ahyp:hlinkClr xmlns:ahyp="http://schemas.microsoft.com/office/drawing/2018/hyperlinkcolor" val="tx"/>
                              </a:ext>
                            </a:extLst>
                          </a:hlinkClick>
                        </a:rPr>
                        <a:t>中國聯通</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20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a:effectLst/>
                        </a:rPr>
                        <a:t>0.32</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938097821"/>
                  </a:ext>
                </a:extLst>
              </a:tr>
              <a:tr h="147981">
                <a:tc>
                  <a:txBody>
                    <a:bodyPr/>
                    <a:lstStyle/>
                    <a:p>
                      <a:r>
                        <a:rPr lang="en-US" altLang="zh-HK" sz="800">
                          <a:effectLst/>
                        </a:rPr>
                        <a:t>02018</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HK" altLang="en-US" sz="800" u="none" strike="noStrike" dirty="0">
                          <a:solidFill>
                            <a:schemeClr val="tx1"/>
                          </a:solidFill>
                          <a:effectLst/>
                          <a:hlinkClick r:id="rId53" tooltip="瑞聲科技">
                            <a:extLst>
                              <a:ext uri="{A12FA001-AC4F-418D-AE19-62706E023703}">
                                <ahyp:hlinkClr xmlns:ahyp="http://schemas.microsoft.com/office/drawing/2018/hyperlinkcolor" val="tx"/>
                              </a:ext>
                            </a:extLst>
                          </a:hlinkClick>
                        </a:rPr>
                        <a:t>瑞聲科技</a:t>
                      </a:r>
                      <a:endParaRPr lang="zh-HK" altLang="en-US" sz="800" dirty="0">
                        <a:solidFill>
                          <a:schemeClr val="tx1"/>
                        </a:solidFill>
                        <a:effectLst/>
                      </a:endParaRP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dirty="0">
                          <a:effectLst/>
                        </a:rPr>
                        <a:t>60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HK" sz="800" dirty="0">
                          <a:effectLst/>
                        </a:rPr>
                        <a:t>0.30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126712568"/>
                  </a:ext>
                </a:extLst>
              </a:tr>
              <a:tr h="147981">
                <a:tc gridSpan="3">
                  <a:txBody>
                    <a:bodyPr/>
                    <a:lstStyle/>
                    <a:p>
                      <a:pPr algn="r"/>
                      <a:r>
                        <a:rPr lang="zh-HK" altLang="en-US" sz="800" dirty="0">
                          <a:effectLst/>
                        </a:rPr>
                        <a:t>共</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zh-HK" altLang="en-US"/>
                    </a:p>
                  </a:txBody>
                  <a:tcPr/>
                </a:tc>
                <a:tc hMerge="1">
                  <a:txBody>
                    <a:bodyPr/>
                    <a:lstStyle/>
                    <a:p>
                      <a:endParaRPr lang="zh-HK" altLang="en-US"/>
                    </a:p>
                  </a:txBody>
                  <a:tcPr/>
                </a:tc>
                <a:tc>
                  <a:txBody>
                    <a:bodyPr/>
                    <a:lstStyle/>
                    <a:p>
                      <a:pPr algn="ctr"/>
                      <a:r>
                        <a:rPr lang="en-US" altLang="zh-HK" sz="800" dirty="0">
                          <a:effectLst/>
                        </a:rPr>
                        <a:t>46.12%</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083956418"/>
                  </a:ext>
                </a:extLst>
              </a:tr>
              <a:tr h="147981">
                <a:tc gridSpan="3">
                  <a:txBody>
                    <a:bodyPr/>
                    <a:lstStyle/>
                    <a:p>
                      <a:pPr algn="r"/>
                      <a:r>
                        <a:rPr lang="zh-HK" altLang="en-US" sz="800" dirty="0">
                          <a:effectLst/>
                        </a:rPr>
                        <a:t>總</a:t>
                      </a:r>
                      <a:r>
                        <a:rPr lang="en-US" altLang="zh-HK" sz="800" dirty="0">
                          <a:effectLst/>
                        </a:rPr>
                        <a:t>/</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zh-HK" altLang="en-US"/>
                    </a:p>
                  </a:txBody>
                  <a:tcPr/>
                </a:tc>
                <a:tc hMerge="1">
                  <a:txBody>
                    <a:bodyPr/>
                    <a:lstStyle/>
                    <a:p>
                      <a:endParaRPr lang="zh-HK" altLang="en-US"/>
                    </a:p>
                  </a:txBody>
                  <a:tcPr/>
                </a:tc>
                <a:tc>
                  <a:txBody>
                    <a:bodyPr/>
                    <a:lstStyle/>
                    <a:p>
                      <a:pPr algn="ctr"/>
                      <a:r>
                        <a:rPr lang="en-US" altLang="zh-HK" sz="800" dirty="0">
                          <a:effectLst/>
                        </a:rPr>
                        <a:t>100%</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4060241604"/>
                  </a:ext>
                </a:extLst>
              </a:tr>
            </a:tbl>
          </a:graphicData>
        </a:graphic>
      </p:graphicFrame>
      <p:graphicFrame>
        <p:nvGraphicFramePr>
          <p:cNvPr id="27" name="表格 26">
            <a:extLst>
              <a:ext uri="{FF2B5EF4-FFF2-40B4-BE49-F238E27FC236}">
                <a16:creationId xmlns:a16="http://schemas.microsoft.com/office/drawing/2014/main" id="{086164AB-BFB4-EB42-BCA5-DF6C95ED0636}"/>
              </a:ext>
            </a:extLst>
          </p:cNvPr>
          <p:cNvGraphicFramePr>
            <a:graphicFrameLocks noGrp="1"/>
          </p:cNvGraphicFramePr>
          <p:nvPr>
            <p:extLst>
              <p:ext uri="{D42A27DB-BD31-4B8C-83A1-F6EECF244321}">
                <p14:modId xmlns:p14="http://schemas.microsoft.com/office/powerpoint/2010/main" val="2440121366"/>
              </p:ext>
            </p:extLst>
          </p:nvPr>
        </p:nvGraphicFramePr>
        <p:xfrm>
          <a:off x="4232083" y="1840106"/>
          <a:ext cx="3735980" cy="139188"/>
        </p:xfrm>
        <a:graphic>
          <a:graphicData uri="http://schemas.openxmlformats.org/drawingml/2006/table">
            <a:tbl>
              <a:tblPr/>
              <a:tblGrid>
                <a:gridCol w="933995">
                  <a:extLst>
                    <a:ext uri="{9D8B030D-6E8A-4147-A177-3AD203B41FA5}">
                      <a16:colId xmlns:a16="http://schemas.microsoft.com/office/drawing/2014/main" val="3969015324"/>
                    </a:ext>
                  </a:extLst>
                </a:gridCol>
                <a:gridCol w="933995">
                  <a:extLst>
                    <a:ext uri="{9D8B030D-6E8A-4147-A177-3AD203B41FA5}">
                      <a16:colId xmlns:a16="http://schemas.microsoft.com/office/drawing/2014/main" val="2190617537"/>
                    </a:ext>
                  </a:extLst>
                </a:gridCol>
                <a:gridCol w="933995">
                  <a:extLst>
                    <a:ext uri="{9D8B030D-6E8A-4147-A177-3AD203B41FA5}">
                      <a16:colId xmlns:a16="http://schemas.microsoft.com/office/drawing/2014/main" val="1889903562"/>
                    </a:ext>
                  </a:extLst>
                </a:gridCol>
                <a:gridCol w="933995">
                  <a:extLst>
                    <a:ext uri="{9D8B030D-6E8A-4147-A177-3AD203B41FA5}">
                      <a16:colId xmlns:a16="http://schemas.microsoft.com/office/drawing/2014/main" val="23117065"/>
                    </a:ext>
                  </a:extLst>
                </a:gridCol>
              </a:tblGrid>
              <a:tr h="111545">
                <a:tc>
                  <a:txBody>
                    <a:bodyPr/>
                    <a:lstStyle/>
                    <a:p>
                      <a:pPr algn="ctr"/>
                      <a:r>
                        <a:rPr lang="zh-HK" altLang="en-US" sz="800" dirty="0">
                          <a:effectLst/>
                        </a:rPr>
                        <a:t>股份代號</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zh-HK" altLang="en-US" sz="800">
                          <a:effectLst/>
                        </a:rPr>
                        <a:t>名稱</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zh-HK" altLang="en-US" sz="800" dirty="0">
                          <a:effectLst/>
                        </a:rPr>
                        <a:t>流通系數（</a:t>
                      </a:r>
                      <a:r>
                        <a:rPr lang="en-US" altLang="zh-HK" sz="800" dirty="0">
                          <a:effectLst/>
                        </a:rPr>
                        <a:t>%</a:t>
                      </a:r>
                      <a:r>
                        <a:rPr lang="zh-HK" altLang="en-US" sz="800" dirty="0">
                          <a:effectLst/>
                        </a:rPr>
                        <a:t>）</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zh-HK" altLang="en-US" sz="800" dirty="0">
                          <a:effectLst/>
                        </a:rPr>
                        <a:t>比重（</a:t>
                      </a:r>
                      <a:r>
                        <a:rPr lang="en-US" altLang="zh-HK" sz="800" dirty="0">
                          <a:effectLst/>
                        </a:rPr>
                        <a:t>%</a:t>
                      </a:r>
                      <a:r>
                        <a:rPr lang="zh-HK" altLang="en-US" sz="800" dirty="0">
                          <a:effectLst/>
                        </a:rPr>
                        <a:t>）</a:t>
                      </a:r>
                    </a:p>
                  </a:txBody>
                  <a:tcPr marL="17267" marR="17267" marT="8634" marB="8634"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411257495"/>
                  </a:ext>
                </a:extLst>
              </a:tr>
            </a:tbl>
          </a:graphicData>
        </a:graphic>
      </p:graphicFrame>
      <p:sp>
        <p:nvSpPr>
          <p:cNvPr id="29" name="文字方塊 28">
            <a:extLst>
              <a:ext uri="{FF2B5EF4-FFF2-40B4-BE49-F238E27FC236}">
                <a16:creationId xmlns:a16="http://schemas.microsoft.com/office/drawing/2014/main" id="{98965DE7-B639-0F41-9688-045AAB1CABE0}"/>
              </a:ext>
            </a:extLst>
          </p:cNvPr>
          <p:cNvSpPr txBox="1"/>
          <p:nvPr/>
        </p:nvSpPr>
        <p:spPr>
          <a:xfrm>
            <a:off x="8424472" y="1993692"/>
            <a:ext cx="3389454" cy="369332"/>
          </a:xfrm>
          <a:prstGeom prst="rect">
            <a:avLst/>
          </a:prstGeom>
          <a:noFill/>
        </p:spPr>
        <p:txBody>
          <a:bodyPr wrap="none" rtlCol="0">
            <a:spAutoFit/>
          </a:bodyPr>
          <a:lstStyle/>
          <a:p>
            <a:r>
              <a:rPr kumimoji="1" lang="en-US" altLang="zh-HK" dirty="0">
                <a:solidFill>
                  <a:schemeClr val="bg2">
                    <a:lumMod val="60000"/>
                    <a:lumOff val="40000"/>
                  </a:schemeClr>
                </a:solidFill>
              </a:rPr>
              <a:t>Stocks that I need to supplement: </a:t>
            </a:r>
            <a:endParaRPr kumimoji="1" lang="zh-HK" altLang="en-US" dirty="0">
              <a:solidFill>
                <a:schemeClr val="bg2">
                  <a:lumMod val="60000"/>
                  <a:lumOff val="40000"/>
                </a:schemeClr>
              </a:solidFill>
            </a:endParaRPr>
          </a:p>
        </p:txBody>
      </p:sp>
    </p:spTree>
    <p:extLst>
      <p:ext uri="{BB962C8B-B14F-4D97-AF65-F5344CB8AC3E}">
        <p14:creationId xmlns:p14="http://schemas.microsoft.com/office/powerpoint/2010/main" val="2795678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EEA0276-831D-C14C-A790-A4E3F1752858}"/>
              </a:ext>
            </a:extLst>
          </p:cNvPr>
          <p:cNvSpPr>
            <a:spLocks noGrp="1"/>
          </p:cNvSpPr>
          <p:nvPr>
            <p:ph type="sldNum" sz="quarter" idx="12"/>
          </p:nvPr>
        </p:nvSpPr>
        <p:spPr/>
        <p:txBody>
          <a:bodyPr/>
          <a:lstStyle/>
          <a:p>
            <a:fld id="{3ED6ADD1-67D1-4DBE-9F13-13AE3ECC0671}" type="slidenum">
              <a:rPr lang="en-US" smtClean="0"/>
              <a:t>7</a:t>
            </a:fld>
            <a:endParaRPr lang="en-US"/>
          </a:p>
        </p:txBody>
      </p:sp>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7</a:t>
            </a:fld>
            <a:endParaRPr lang="en-US"/>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7</a:t>
            </a:fld>
            <a:endParaRPr lang="en-US"/>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200" b="0" i="0" u="none" strike="noStrike" kern="1200" cap="none" spc="0" normalizeH="0" baseline="0" noProof="0" dirty="0">
                <a:ln>
                  <a:noFill/>
                </a:ln>
                <a:solidFill>
                  <a:srgbClr val="132E57"/>
                </a:solidFill>
                <a:effectLst/>
                <a:uLnTx/>
                <a:uFillTx/>
                <a:latin typeface="Open Sans Light"/>
                <a:ea typeface="+mj-ea"/>
                <a:cs typeface="+mj-cs"/>
              </a:rPr>
              <a:t>Progress of the program learning</a:t>
            </a: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2" name="文字方塊 1">
            <a:extLst>
              <a:ext uri="{FF2B5EF4-FFF2-40B4-BE49-F238E27FC236}">
                <a16:creationId xmlns:a16="http://schemas.microsoft.com/office/drawing/2014/main" id="{78E7A7F0-E111-8948-9CCE-1214FCFE1E2E}"/>
              </a:ext>
            </a:extLst>
          </p:cNvPr>
          <p:cNvSpPr txBox="1"/>
          <p:nvPr/>
        </p:nvSpPr>
        <p:spPr>
          <a:xfrm>
            <a:off x="839449" y="1439056"/>
            <a:ext cx="9985490" cy="1200329"/>
          </a:xfrm>
          <a:prstGeom prst="rect">
            <a:avLst/>
          </a:prstGeom>
          <a:noFill/>
        </p:spPr>
        <p:txBody>
          <a:bodyPr wrap="none" rtlCol="0">
            <a:spAutoFit/>
          </a:bodyPr>
          <a:lstStyle/>
          <a:p>
            <a:r>
              <a:rPr kumimoji="1" lang="en-US" altLang="zh-HK" dirty="0"/>
              <a:t>Analysis tools that I decide to use:</a:t>
            </a:r>
          </a:p>
          <a:p>
            <a:r>
              <a:rPr kumimoji="1" lang="en-US" altLang="zh-HK" dirty="0"/>
              <a:t>Python and R</a:t>
            </a:r>
          </a:p>
          <a:p>
            <a:endParaRPr kumimoji="1" lang="en-US" altLang="zh-HK" dirty="0"/>
          </a:p>
          <a:p>
            <a:r>
              <a:rPr kumimoji="1" lang="en-US" altLang="zh-HK" dirty="0"/>
              <a:t>Use these tools to conduct time series analysis: find ACF, PACF to fit the chosen model on different stock </a:t>
            </a:r>
            <a:endParaRPr kumimoji="1" lang="zh-HK" altLang="en-US" dirty="0"/>
          </a:p>
        </p:txBody>
      </p:sp>
    </p:spTree>
    <p:extLst>
      <p:ext uri="{BB962C8B-B14F-4D97-AF65-F5344CB8AC3E}">
        <p14:creationId xmlns:p14="http://schemas.microsoft.com/office/powerpoint/2010/main" val="657623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1AB6169-9B1E-BE4C-B221-4277F714DBF3}"/>
              </a:ext>
            </a:extLst>
          </p:cNvPr>
          <p:cNvSpPr>
            <a:spLocks noGrp="1"/>
          </p:cNvSpPr>
          <p:nvPr>
            <p:ph type="sldNum" sz="quarter" idx="12"/>
          </p:nvPr>
        </p:nvSpPr>
        <p:spPr/>
        <p:txBody>
          <a:bodyPr/>
          <a:lstStyle/>
          <a:p>
            <a:fld id="{3ED6ADD1-67D1-4DBE-9F13-13AE3ECC0671}" type="slidenum">
              <a:rPr lang="en-US" smtClean="0"/>
              <a:t>8</a:t>
            </a:fld>
            <a:endParaRPr lang="en-US"/>
          </a:p>
        </p:txBody>
      </p:sp>
      <p:sp>
        <p:nvSpPr>
          <p:cNvPr id="5" name="投影片編號版面配置區 3">
            <a:extLst>
              <a:ext uri="{FF2B5EF4-FFF2-40B4-BE49-F238E27FC236}">
                <a16:creationId xmlns:a16="http://schemas.microsoft.com/office/drawing/2014/main" id="{69E6C012-B361-4848-9497-D869FDA14F13}"/>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8</a:t>
            </a:fld>
            <a:endParaRPr lang="en-US"/>
          </a:p>
        </p:txBody>
      </p:sp>
      <p:sp>
        <p:nvSpPr>
          <p:cNvPr id="6" name="投影片編號版面配置區 3">
            <a:extLst>
              <a:ext uri="{FF2B5EF4-FFF2-40B4-BE49-F238E27FC236}">
                <a16:creationId xmlns:a16="http://schemas.microsoft.com/office/drawing/2014/main" id="{B3436639-8999-5F46-8854-6F92E9E506D7}"/>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8</a:t>
            </a:fld>
            <a:endParaRPr lang="en-US"/>
          </a:p>
        </p:txBody>
      </p:sp>
      <p:sp>
        <p:nvSpPr>
          <p:cNvPr id="7" name="投影片編號版面配置區 3">
            <a:extLst>
              <a:ext uri="{FF2B5EF4-FFF2-40B4-BE49-F238E27FC236}">
                <a16:creationId xmlns:a16="http://schemas.microsoft.com/office/drawing/2014/main" id="{CA20D71B-AA3D-6441-8036-2932295B63F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8</a:t>
            </a:fld>
            <a:endParaRPr lang="en-US"/>
          </a:p>
        </p:txBody>
      </p:sp>
      <p:sp>
        <p:nvSpPr>
          <p:cNvPr id="8" name="Title 1">
            <a:extLst>
              <a:ext uri="{FF2B5EF4-FFF2-40B4-BE49-F238E27FC236}">
                <a16:creationId xmlns:a16="http://schemas.microsoft.com/office/drawing/2014/main" id="{5B101E86-DF56-8A47-9D87-03FB3E11ABD4}"/>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r>
              <a:rPr lang="en-CA" dirty="0">
                <a:solidFill>
                  <a:srgbClr val="132E57"/>
                </a:solidFill>
                <a:latin typeface="Open Sans Light"/>
              </a:rPr>
              <a:t>Conception &amp; ideas of the project</a:t>
            </a:r>
          </a:p>
        </p:txBody>
      </p:sp>
      <p:cxnSp>
        <p:nvCxnSpPr>
          <p:cNvPr id="9" name="Straight Connector 20">
            <a:extLst>
              <a:ext uri="{FF2B5EF4-FFF2-40B4-BE49-F238E27FC236}">
                <a16:creationId xmlns:a16="http://schemas.microsoft.com/office/drawing/2014/main" id="{E97513EA-0233-F541-A4A4-570CE1936900}"/>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11" name="圓角矩形 10">
            <a:extLst>
              <a:ext uri="{FF2B5EF4-FFF2-40B4-BE49-F238E27FC236}">
                <a16:creationId xmlns:a16="http://schemas.microsoft.com/office/drawing/2014/main" id="{E8DA539B-9CF5-DE46-8D3F-E6290A419E81}"/>
              </a:ext>
            </a:extLst>
          </p:cNvPr>
          <p:cNvSpPr/>
          <p:nvPr/>
        </p:nvSpPr>
        <p:spPr>
          <a:xfrm>
            <a:off x="869430" y="1573967"/>
            <a:ext cx="2503357" cy="9143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HK" dirty="0"/>
              <a:t>Step 1: collect enough and effective data</a:t>
            </a:r>
          </a:p>
          <a:p>
            <a:pPr algn="ctr"/>
            <a:endParaRPr kumimoji="1" lang="en-US" altLang="zh-HK" dirty="0"/>
          </a:p>
        </p:txBody>
      </p:sp>
      <p:sp>
        <p:nvSpPr>
          <p:cNvPr id="12" name="圓角矩形 11">
            <a:extLst>
              <a:ext uri="{FF2B5EF4-FFF2-40B4-BE49-F238E27FC236}">
                <a16:creationId xmlns:a16="http://schemas.microsoft.com/office/drawing/2014/main" id="{D6F79265-00E1-0A45-8CA0-E52B4869378E}"/>
              </a:ext>
            </a:extLst>
          </p:cNvPr>
          <p:cNvSpPr/>
          <p:nvPr/>
        </p:nvSpPr>
        <p:spPr>
          <a:xfrm>
            <a:off x="4077325" y="1573967"/>
            <a:ext cx="2833141" cy="914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HK" dirty="0"/>
              <a:t>Step 2: try to fit appropriate time series models to</a:t>
            </a:r>
            <a:r>
              <a:rPr kumimoji="1" lang="zh-CN" altLang="en-US" dirty="0"/>
              <a:t> </a:t>
            </a:r>
            <a:r>
              <a:rPr kumimoji="1" lang="en-US" altLang="zh-CN" dirty="0"/>
              <a:t>different stocks</a:t>
            </a:r>
            <a:endParaRPr kumimoji="1" lang="zh-HK" altLang="en-US" dirty="0"/>
          </a:p>
        </p:txBody>
      </p:sp>
      <p:sp>
        <p:nvSpPr>
          <p:cNvPr id="13" name="圓角矩形 12">
            <a:extLst>
              <a:ext uri="{FF2B5EF4-FFF2-40B4-BE49-F238E27FC236}">
                <a16:creationId xmlns:a16="http://schemas.microsoft.com/office/drawing/2014/main" id="{52786CED-C4A7-4D4F-8279-F4698321F5CA}"/>
              </a:ext>
            </a:extLst>
          </p:cNvPr>
          <p:cNvSpPr/>
          <p:nvPr/>
        </p:nvSpPr>
        <p:spPr>
          <a:xfrm>
            <a:off x="7615004" y="1573967"/>
            <a:ext cx="2833141"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HK" dirty="0"/>
              <a:t>Step 3:</a:t>
            </a:r>
            <a:r>
              <a:rPr kumimoji="1" lang="zh-CN" altLang="en-US" dirty="0"/>
              <a:t> </a:t>
            </a:r>
            <a:r>
              <a:rPr kumimoji="1" lang="en-US" altLang="zh-CN" dirty="0"/>
              <a:t>optimize the models by testing and checking</a:t>
            </a:r>
            <a:r>
              <a:rPr kumimoji="1" lang="en-US" altLang="zh-HK" dirty="0"/>
              <a:t> </a:t>
            </a:r>
            <a:endParaRPr kumimoji="1" lang="zh-HK" altLang="en-US" dirty="0"/>
          </a:p>
        </p:txBody>
      </p:sp>
      <p:sp>
        <p:nvSpPr>
          <p:cNvPr id="14" name="圓角矩形 13">
            <a:extLst>
              <a:ext uri="{FF2B5EF4-FFF2-40B4-BE49-F238E27FC236}">
                <a16:creationId xmlns:a16="http://schemas.microsoft.com/office/drawing/2014/main" id="{4691E3A7-09D2-0242-9B17-70A2ACE0C1DB}"/>
              </a:ext>
            </a:extLst>
          </p:cNvPr>
          <p:cNvSpPr/>
          <p:nvPr/>
        </p:nvSpPr>
        <p:spPr>
          <a:xfrm>
            <a:off x="7615003" y="3320323"/>
            <a:ext cx="2833141" cy="104931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HK" dirty="0"/>
              <a:t>Step 4: picking out and synthesize the best portfolio(based on some specific criteria)</a:t>
            </a:r>
            <a:endParaRPr kumimoji="1" lang="zh-HK" altLang="en-US" dirty="0"/>
          </a:p>
        </p:txBody>
      </p:sp>
      <p:cxnSp>
        <p:nvCxnSpPr>
          <p:cNvPr id="16" name="直線箭頭接點 15">
            <a:extLst>
              <a:ext uri="{FF2B5EF4-FFF2-40B4-BE49-F238E27FC236}">
                <a16:creationId xmlns:a16="http://schemas.microsoft.com/office/drawing/2014/main" id="{CF214017-1873-C344-9350-CF6DBD2CA297}"/>
              </a:ext>
            </a:extLst>
          </p:cNvPr>
          <p:cNvCxnSpPr>
            <a:stCxn id="11" idx="3"/>
            <a:endCxn id="12" idx="1"/>
          </p:cNvCxnSpPr>
          <p:nvPr/>
        </p:nvCxnSpPr>
        <p:spPr>
          <a:xfrm>
            <a:off x="3372787" y="2031155"/>
            <a:ext cx="704538" cy="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線箭頭接點 17">
            <a:extLst>
              <a:ext uri="{FF2B5EF4-FFF2-40B4-BE49-F238E27FC236}">
                <a16:creationId xmlns:a16="http://schemas.microsoft.com/office/drawing/2014/main" id="{EDA44B67-4867-134B-83F0-8CA752AA9B25}"/>
              </a:ext>
            </a:extLst>
          </p:cNvPr>
          <p:cNvCxnSpPr>
            <a:stCxn id="12" idx="3"/>
            <a:endCxn id="13" idx="1"/>
          </p:cNvCxnSpPr>
          <p:nvPr/>
        </p:nvCxnSpPr>
        <p:spPr>
          <a:xfrm>
            <a:off x="6910466" y="2031162"/>
            <a:ext cx="704538" cy="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線箭頭接點 19">
            <a:extLst>
              <a:ext uri="{FF2B5EF4-FFF2-40B4-BE49-F238E27FC236}">
                <a16:creationId xmlns:a16="http://schemas.microsoft.com/office/drawing/2014/main" id="{6D847254-6F32-BD4F-A04C-7A9D8ABF94FE}"/>
              </a:ext>
            </a:extLst>
          </p:cNvPr>
          <p:cNvCxnSpPr>
            <a:stCxn id="13" idx="2"/>
            <a:endCxn id="14" idx="0"/>
          </p:cNvCxnSpPr>
          <p:nvPr/>
        </p:nvCxnSpPr>
        <p:spPr>
          <a:xfrm flipH="1">
            <a:off x="9031574" y="2488367"/>
            <a:ext cx="1" cy="8319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2565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EEA0276-831D-C14C-A790-A4E3F1752858}"/>
              </a:ext>
            </a:extLst>
          </p:cNvPr>
          <p:cNvSpPr>
            <a:spLocks noGrp="1"/>
          </p:cNvSpPr>
          <p:nvPr>
            <p:ph type="sldNum" sz="quarter" idx="12"/>
          </p:nvPr>
        </p:nvSpPr>
        <p:spPr/>
        <p:txBody>
          <a:bodyPr/>
          <a:lstStyle/>
          <a:p>
            <a:fld id="{3ED6ADD1-67D1-4DBE-9F13-13AE3ECC0671}" type="slidenum">
              <a:rPr lang="en-US" smtClean="0"/>
              <a:t>9</a:t>
            </a:fld>
            <a:endParaRPr lang="en-US"/>
          </a:p>
        </p:txBody>
      </p:sp>
      <p:sp>
        <p:nvSpPr>
          <p:cNvPr id="5" name="投影片編號版面配置區 3">
            <a:extLst>
              <a:ext uri="{FF2B5EF4-FFF2-40B4-BE49-F238E27FC236}">
                <a16:creationId xmlns:a16="http://schemas.microsoft.com/office/drawing/2014/main" id="{B822B9E9-A612-A44E-9427-89E4218863F6}"/>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9</a:t>
            </a:fld>
            <a:endParaRPr lang="en-US"/>
          </a:p>
        </p:txBody>
      </p:sp>
      <p:sp>
        <p:nvSpPr>
          <p:cNvPr id="6" name="投影片編號版面配置區 3">
            <a:extLst>
              <a:ext uri="{FF2B5EF4-FFF2-40B4-BE49-F238E27FC236}">
                <a16:creationId xmlns:a16="http://schemas.microsoft.com/office/drawing/2014/main" id="{9224DFD8-BC08-8542-8C88-6209AB78B69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D6ADD1-67D1-4DBE-9F13-13AE3ECC0671}" type="slidenum">
              <a:rPr lang="en-US" smtClean="0"/>
              <a:pPr/>
              <a:t>9</a:t>
            </a:fld>
            <a:endParaRPr lang="en-US"/>
          </a:p>
        </p:txBody>
      </p:sp>
      <p:sp>
        <p:nvSpPr>
          <p:cNvPr id="7" name="Title 1">
            <a:extLst>
              <a:ext uri="{FF2B5EF4-FFF2-40B4-BE49-F238E27FC236}">
                <a16:creationId xmlns:a16="http://schemas.microsoft.com/office/drawing/2014/main" id="{9270A5D5-0C9C-FD48-9E78-440AA677AA05}"/>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lvl="0"/>
            <a:r>
              <a:rPr lang="en-CA" dirty="0">
                <a:solidFill>
                  <a:srgbClr val="132E57"/>
                </a:solidFill>
                <a:latin typeface="Open Sans Light"/>
              </a:rPr>
              <a:t>Questions and problems</a:t>
            </a:r>
          </a:p>
        </p:txBody>
      </p:sp>
      <p:cxnSp>
        <p:nvCxnSpPr>
          <p:cNvPr id="8" name="Straight Connector 20">
            <a:extLst>
              <a:ext uri="{FF2B5EF4-FFF2-40B4-BE49-F238E27FC236}">
                <a16:creationId xmlns:a16="http://schemas.microsoft.com/office/drawing/2014/main" id="{A56EF0B2-2277-D24D-8ACF-82382A60B1F7}"/>
              </a:ext>
            </a:extLst>
          </p:cNvPr>
          <p:cNvCxnSpPr>
            <a:cxnSpLocks/>
          </p:cNvCxnSpPr>
          <p:nvPr/>
        </p:nvCxnSpPr>
        <p:spPr>
          <a:xfrm>
            <a:off x="703564" y="962061"/>
            <a:ext cx="3522689"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sp>
        <p:nvSpPr>
          <p:cNvPr id="2" name="文字方塊 1">
            <a:extLst>
              <a:ext uri="{FF2B5EF4-FFF2-40B4-BE49-F238E27FC236}">
                <a16:creationId xmlns:a16="http://schemas.microsoft.com/office/drawing/2014/main" id="{78E7A7F0-E111-8948-9CCE-1214FCFE1E2E}"/>
              </a:ext>
            </a:extLst>
          </p:cNvPr>
          <p:cNvSpPr txBox="1"/>
          <p:nvPr/>
        </p:nvSpPr>
        <p:spPr>
          <a:xfrm>
            <a:off x="839448" y="1439056"/>
            <a:ext cx="7771151" cy="2031325"/>
          </a:xfrm>
          <a:prstGeom prst="rect">
            <a:avLst/>
          </a:prstGeom>
          <a:noFill/>
        </p:spPr>
        <p:txBody>
          <a:bodyPr wrap="square" rtlCol="0">
            <a:spAutoFit/>
          </a:bodyPr>
          <a:lstStyle/>
          <a:p>
            <a:pPr marL="342900" indent="-342900">
              <a:buAutoNum type="arabicPeriod"/>
            </a:pPr>
            <a:r>
              <a:rPr kumimoji="1" lang="en-US" altLang="zh-CN" dirty="0"/>
              <a:t>Is my conception in the appropriate direction</a:t>
            </a:r>
            <a:r>
              <a:rPr kumimoji="1" lang="zh-CN" altLang="en-US" dirty="0"/>
              <a:t> </a:t>
            </a:r>
            <a:r>
              <a:rPr kumimoji="1" lang="en-US" altLang="zh-CN" dirty="0"/>
              <a:t>or shall I go deeper?</a:t>
            </a:r>
          </a:p>
          <a:p>
            <a:pPr marL="342900" indent="-342900">
              <a:buAutoNum type="arabicPeriod"/>
            </a:pPr>
            <a:r>
              <a:rPr kumimoji="1" lang="en-US" altLang="zh-CN" dirty="0"/>
              <a:t>How much data is adequate and what data is effective?</a:t>
            </a:r>
          </a:p>
          <a:p>
            <a:pPr marL="342900" indent="-342900">
              <a:buAutoNum type="arabicPeriod"/>
            </a:pPr>
            <a:r>
              <a:rPr kumimoji="1" lang="en-US" altLang="zh-CN" dirty="0"/>
              <a:t>Shall I fit all stocks with models, is there any way to optimize?</a:t>
            </a:r>
          </a:p>
          <a:p>
            <a:pPr marL="342900" indent="-342900">
              <a:buAutoNum type="arabicPeriod"/>
            </a:pPr>
            <a:r>
              <a:rPr kumimoji="1" lang="en-US" altLang="zh-CN" dirty="0"/>
              <a:t>Advice for the programming and illustration style</a:t>
            </a:r>
          </a:p>
          <a:p>
            <a:pPr marL="342900" indent="-342900">
              <a:buFontTx/>
              <a:buAutoNum type="arabicPeriod"/>
            </a:pPr>
            <a:r>
              <a:rPr kumimoji="1" lang="en-US" altLang="zh-CN" dirty="0"/>
              <a:t>My worry: there seems few new and creative</a:t>
            </a:r>
            <a:r>
              <a:rPr kumimoji="1" lang="zh-CN" altLang="en-US" dirty="0"/>
              <a:t> </a:t>
            </a:r>
            <a:r>
              <a:rPr kumimoji="1" lang="en-US" altLang="zh-CN" dirty="0"/>
              <a:t>ideas or thinking that I propose by now </a:t>
            </a:r>
          </a:p>
          <a:p>
            <a:r>
              <a:rPr kumimoji="1" lang="en-US" altLang="zh-CN" dirty="0"/>
              <a:t>To do that, I shall work on model optimization or programming algorithm</a:t>
            </a:r>
          </a:p>
        </p:txBody>
      </p:sp>
      <p:sp>
        <p:nvSpPr>
          <p:cNvPr id="3" name="文字方塊 2">
            <a:extLst>
              <a:ext uri="{FF2B5EF4-FFF2-40B4-BE49-F238E27FC236}">
                <a16:creationId xmlns:a16="http://schemas.microsoft.com/office/drawing/2014/main" id="{7BF7B9C9-CB10-FC42-9F56-21FA890A8846}"/>
              </a:ext>
            </a:extLst>
          </p:cNvPr>
          <p:cNvSpPr txBox="1"/>
          <p:nvPr/>
        </p:nvSpPr>
        <p:spPr>
          <a:xfrm>
            <a:off x="1064302" y="4107305"/>
            <a:ext cx="6742295" cy="2585323"/>
          </a:xfrm>
          <a:prstGeom prst="rect">
            <a:avLst/>
          </a:prstGeom>
          <a:noFill/>
        </p:spPr>
        <p:txBody>
          <a:bodyPr wrap="none" rtlCol="0">
            <a:spAutoFit/>
          </a:bodyPr>
          <a:lstStyle/>
          <a:p>
            <a:r>
              <a:rPr kumimoji="1" lang="en-US" altLang="zh-HK" dirty="0"/>
              <a:t>1.Focus on single stock</a:t>
            </a:r>
          </a:p>
          <a:p>
            <a:r>
              <a:rPr kumimoji="1" lang="en-US" altLang="zh-HK" dirty="0"/>
              <a:t>Pick appropriate models</a:t>
            </a:r>
          </a:p>
          <a:p>
            <a:r>
              <a:rPr kumimoji="1" lang="en-US" altLang="zh-HK" dirty="0"/>
              <a:t>Learn from other application and cases to understand factors adopted</a:t>
            </a:r>
          </a:p>
          <a:p>
            <a:endParaRPr kumimoji="1" lang="en-US" altLang="zh-HK" dirty="0"/>
          </a:p>
          <a:p>
            <a:r>
              <a:rPr kumimoji="1" lang="en-US" altLang="zh-HK" dirty="0"/>
              <a:t>Test the fitness of the model</a:t>
            </a:r>
          </a:p>
          <a:p>
            <a:r>
              <a:rPr kumimoji="1" lang="en-US" altLang="zh-HK" dirty="0"/>
              <a:t>Methodology</a:t>
            </a:r>
          </a:p>
          <a:p>
            <a:pPr marL="342900" indent="-342900">
              <a:buAutoNum type="arabicPeriod" startAt="2"/>
            </a:pPr>
            <a:r>
              <a:rPr kumimoji="1" lang="en-US" altLang="zh-HK" dirty="0"/>
              <a:t>Select the best model on single stock(learn the criteria)</a:t>
            </a:r>
          </a:p>
          <a:p>
            <a:pPr marL="342900" indent="-342900">
              <a:buAutoNum type="arabicPeriod" startAt="2"/>
            </a:pPr>
            <a:r>
              <a:rPr kumimoji="1" lang="en-US" altLang="zh-HK" dirty="0"/>
              <a:t>Collect information </a:t>
            </a:r>
          </a:p>
          <a:p>
            <a:r>
              <a:rPr kumimoji="1" lang="en-US" altLang="zh-HK" dirty="0"/>
              <a:t>Data range(5 years) as much as possible</a:t>
            </a:r>
          </a:p>
        </p:txBody>
      </p:sp>
    </p:spTree>
    <p:extLst>
      <p:ext uri="{BB962C8B-B14F-4D97-AF65-F5344CB8AC3E}">
        <p14:creationId xmlns:p14="http://schemas.microsoft.com/office/powerpoint/2010/main" val="32796022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2">
      <a:dk1>
        <a:srgbClr val="000000"/>
      </a:dk1>
      <a:lt1>
        <a:sysClr val="window" lastClr="FFFFFF"/>
      </a:lt1>
      <a:dk2>
        <a:srgbClr val="1E2A39"/>
      </a:dk2>
      <a:lt2>
        <a:srgbClr val="E6E7E8"/>
      </a:lt2>
      <a:accent1>
        <a:srgbClr val="132E57"/>
      </a:accent1>
      <a:accent2>
        <a:srgbClr val="FA621C"/>
      </a:accent2>
      <a:accent3>
        <a:srgbClr val="1E8496"/>
      </a:accent3>
      <a:accent4>
        <a:srgbClr val="F57A16"/>
      </a:accent4>
      <a:accent5>
        <a:srgbClr val="A5A5A5"/>
      </a:accent5>
      <a:accent6>
        <a:srgbClr val="ED942D"/>
      </a:accent6>
      <a:hlink>
        <a:srgbClr val="FA621C"/>
      </a:hlink>
      <a:folHlink>
        <a:srgbClr val="FA621C"/>
      </a:folHlink>
    </a:clrScheme>
    <a:fontScheme name="Custom 1">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2">
      <a:dk1>
        <a:srgbClr val="000000"/>
      </a:dk1>
      <a:lt1>
        <a:sysClr val="window" lastClr="FFFFFF"/>
      </a:lt1>
      <a:dk2>
        <a:srgbClr val="1E2A39"/>
      </a:dk2>
      <a:lt2>
        <a:srgbClr val="E6E7E8"/>
      </a:lt2>
      <a:accent1>
        <a:srgbClr val="132E57"/>
      </a:accent1>
      <a:accent2>
        <a:srgbClr val="FA621C"/>
      </a:accent2>
      <a:accent3>
        <a:srgbClr val="1E8496"/>
      </a:accent3>
      <a:accent4>
        <a:srgbClr val="F57A16"/>
      </a:accent4>
      <a:accent5>
        <a:srgbClr val="A5A5A5"/>
      </a:accent5>
      <a:accent6>
        <a:srgbClr val="ED942D"/>
      </a:accent6>
      <a:hlink>
        <a:srgbClr val="FA621C"/>
      </a:hlink>
      <a:folHlink>
        <a:srgbClr val="FA621C"/>
      </a:folHlink>
    </a:clrScheme>
    <a:fontScheme name="Custom 1">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FI">
      <a:dk1>
        <a:sysClr val="windowText" lastClr="000000"/>
      </a:dk1>
      <a:lt1>
        <a:sysClr val="window" lastClr="FFFFFF"/>
      </a:lt1>
      <a:dk2>
        <a:srgbClr val="FA621C"/>
      </a:dk2>
      <a:lt2>
        <a:srgbClr val="132E57"/>
      </a:lt2>
      <a:accent1>
        <a:srgbClr val="E6E7E8"/>
      </a:accent1>
      <a:accent2>
        <a:srgbClr val="F57A16"/>
      </a:accent2>
      <a:accent3>
        <a:srgbClr val="1E8496"/>
      </a:accent3>
      <a:accent4>
        <a:srgbClr val="E6E7E8"/>
      </a:accent4>
      <a:accent5>
        <a:srgbClr val="ED942D"/>
      </a:accent5>
      <a:accent6>
        <a:srgbClr val="1E2A39"/>
      </a:accent6>
      <a:hlink>
        <a:srgbClr val="E6E7E8"/>
      </a:hlink>
      <a:folHlink>
        <a:srgbClr val="67676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52672</TotalTime>
  <Words>5225</Words>
  <Application>Microsoft Office PowerPoint</Application>
  <PresentationFormat>Widescreen</PresentationFormat>
  <Paragraphs>1065</Paragraphs>
  <Slides>56</Slides>
  <Notes>14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56</vt:i4>
      </vt:variant>
    </vt:vector>
  </HeadingPairs>
  <TitlesOfParts>
    <vt:vector size="64" baseType="lpstr">
      <vt:lpstr>Arial</vt:lpstr>
      <vt:lpstr>Calibri</vt:lpstr>
      <vt:lpstr>Calibri Light</vt:lpstr>
      <vt:lpstr>Cambria Math</vt:lpstr>
      <vt:lpstr>Open Sans Light</vt:lpstr>
      <vt:lpstr>Office Theme</vt:lpstr>
      <vt:lpstr>1_Office Theme</vt:lpstr>
      <vt:lpstr>2_Office Theme</vt:lpstr>
      <vt:lpstr>Supervisor: Dr. LCM Student: YIN, Zhendong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Supervisor: Dr. LCM Student: YIN, Zhendong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Supervisor: Dr. LCM Student: YIN, Zhendong</vt:lpstr>
      <vt:lpstr>PowerPoint Presentation</vt:lpstr>
      <vt:lpstr>PowerPoint Presentation</vt:lpstr>
      <vt:lpstr>PowerPoint Presentation</vt:lpstr>
      <vt:lpstr>PowerPoint Presentation</vt:lpstr>
      <vt:lpstr>Supervisor: Dr. LCM Student: YIN, Zhendong</vt:lpstr>
      <vt:lpstr>PowerPoint Presentation</vt:lpstr>
      <vt:lpstr>PowerPoint Presentation</vt:lpstr>
      <vt:lpstr>PowerPoint Presentation</vt:lpstr>
      <vt:lpstr>PowerPoint Presentation</vt:lpstr>
      <vt:lpstr>PowerPoint Presentation</vt:lpstr>
      <vt:lpstr>Supervisor: Dr. LCM Student: YIN, Zhendong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Supervisor: Dr. LCM Student: YIN, Zhendong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Supervisor: Dr. LCM Student: YIN, Zhendong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CFI</dc:creator>
  <cp:lastModifiedBy>YIN Zhendong</cp:lastModifiedBy>
  <cp:revision>138</cp:revision>
  <dcterms:created xsi:type="dcterms:W3CDTF">2017-12-07T17:40:14Z</dcterms:created>
  <dcterms:modified xsi:type="dcterms:W3CDTF">2023-07-25T08:32:04Z</dcterms:modified>
</cp:coreProperties>
</file>